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5"/>
  </p:notesMasterIdLst>
  <p:handoutMasterIdLst>
    <p:handoutMasterId r:id="rId56"/>
  </p:handoutMasterIdLst>
  <p:sldIdLst>
    <p:sldId id="327" r:id="rId2"/>
    <p:sldId id="330" r:id="rId3"/>
    <p:sldId id="331" r:id="rId4"/>
    <p:sldId id="337" r:id="rId5"/>
    <p:sldId id="338" r:id="rId6"/>
    <p:sldId id="332" r:id="rId7"/>
    <p:sldId id="298" r:id="rId8"/>
    <p:sldId id="262" r:id="rId9"/>
    <p:sldId id="263" r:id="rId10"/>
    <p:sldId id="299" r:id="rId11"/>
    <p:sldId id="302" r:id="rId12"/>
    <p:sldId id="264" r:id="rId13"/>
    <p:sldId id="266" r:id="rId14"/>
    <p:sldId id="334" r:id="rId15"/>
    <p:sldId id="265" r:id="rId16"/>
    <p:sldId id="33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336" r:id="rId47"/>
    <p:sldId id="288" r:id="rId48"/>
    <p:sldId id="289" r:id="rId49"/>
    <p:sldId id="333"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5169"/>
  </p:normalViewPr>
  <p:slideViewPr>
    <p:cSldViewPr snapToGrid="0" snapToObjects="1">
      <p:cViewPr varScale="1">
        <p:scale>
          <a:sx n="98" d="100"/>
          <a:sy n="98" d="100"/>
        </p:scale>
        <p:origin x="100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7/18/2024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24824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6368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376515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Find the dates of the first successful landing outcome on drone ship.</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866086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names of boosters which have successfully landed on drone ship and had payload mass greater than 4000 but less than 6000</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5955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271717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05651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List the records which will display the month names, </a:t>
            </a:r>
            <a:r>
              <a:rPr lang="en-US" sz="1200" dirty="0" err="1" smtClean="0">
                <a:solidFill>
                  <a:schemeClr val="accent3">
                    <a:lumMod val="25000"/>
                  </a:schemeClr>
                </a:solidFill>
                <a:latin typeface="Abadi"/>
              </a:rPr>
              <a:t>succesful</a:t>
            </a:r>
            <a:r>
              <a:rPr lang="en-US" sz="1200" dirty="0" smtClean="0">
                <a:solidFill>
                  <a:schemeClr val="accent3">
                    <a:lumMod val="25000"/>
                  </a:schemeClr>
                </a:solidFill>
                <a:latin typeface="Abadi"/>
              </a:rPr>
              <a:t> </a:t>
            </a:r>
            <a:r>
              <a:rPr lang="en-US" sz="1200" dirty="0" err="1" smtClean="0">
                <a:solidFill>
                  <a:schemeClr val="accent3">
                    <a:lumMod val="25000"/>
                  </a:schemeClr>
                </a:solidFill>
                <a:latin typeface="Abadi"/>
              </a:rPr>
              <a:t>landing_outcomes</a:t>
            </a:r>
            <a:r>
              <a:rPr lang="en-US" sz="1200" dirty="0" smtClean="0">
                <a:solidFill>
                  <a:schemeClr val="accent3">
                    <a:lumMod val="25000"/>
                  </a:schemeClr>
                </a:solidFill>
                <a:latin typeface="Abadi"/>
              </a:rPr>
              <a:t> in ground pad ,booster versions, </a:t>
            </a:r>
            <a:r>
              <a:rPr lang="en-US" sz="1200" dirty="0" err="1" smtClean="0">
                <a:solidFill>
                  <a:schemeClr val="accent3">
                    <a:lumMod val="25000"/>
                  </a:schemeClr>
                </a:solidFill>
                <a:latin typeface="Abadi"/>
              </a:rPr>
              <a:t>launch_site</a:t>
            </a:r>
            <a:r>
              <a:rPr lang="en-US" sz="1200" dirty="0" smtClean="0">
                <a:solidFill>
                  <a:schemeClr val="accent3">
                    <a:lumMod val="25000"/>
                  </a:schemeClr>
                </a:solidFill>
                <a:latin typeface="Abadi"/>
              </a:rPr>
              <a:t> for the months in year 2017</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Present your query result with a short explanation here</a:t>
            </a:r>
            <a:endParaRPr lang="en-US" dirty="0" smtClean="0">
              <a:solidFill>
                <a:schemeClr val="accent3">
                  <a:lumMod val="25000"/>
                </a:schemeClr>
              </a:solidFill>
              <a:latin typeface="Abadi"/>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400798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326355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1&gt; title with an appropriate title</a:t>
            </a:r>
          </a:p>
          <a:p>
            <a:pPr>
              <a:lnSpc>
                <a:spcPct val="100000"/>
              </a:lnSpc>
              <a:spcBef>
                <a:spcPts val="1400"/>
              </a:spcBef>
            </a:pPr>
            <a:r>
              <a:rPr lang="en-US" sz="1200" dirty="0" smtClean="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599279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918383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ea typeface="+mn-lt"/>
                <a:cs typeface="+mn-lt"/>
              </a:rPr>
              <a:t>Explore the folium</a:t>
            </a:r>
            <a:r>
              <a:rPr lang="en-US" sz="1200" dirty="0" smtClean="0">
                <a:solidFill>
                  <a:schemeClr val="accent3">
                    <a:lumMod val="25000"/>
                  </a:schemeClr>
                </a:solidFill>
                <a:latin typeface="Abadi"/>
              </a:rPr>
              <a:t> map and make a proper screenshot to show the color-labeled launch outcomes on the map</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48698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&lt;Folium map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45003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r>
              <a:rPr lang="en-US" sz="1200" dirty="0" smtClean="0">
                <a:solidFill>
                  <a:schemeClr val="accent3">
                    <a:lumMod val="25000"/>
                  </a:schemeClr>
                </a:solidFill>
                <a:latin typeface="Abadi"/>
              </a:rPr>
              <a:t>Show the screenshot of launch success count for all sites, in a </a:t>
            </a:r>
            <a:r>
              <a:rPr lang="en-US" sz="1200" dirty="0" err="1" smtClean="0">
                <a:solidFill>
                  <a:schemeClr val="accent3">
                    <a:lumMod val="25000"/>
                  </a:schemeClr>
                </a:solidFill>
                <a:latin typeface="Abadi"/>
              </a:rPr>
              <a:t>piechart</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276789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a:rPr>
              <a:t>Replace &lt;Dashboard screenshot 2&gt;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Show the screenshot of the </a:t>
            </a:r>
            <a:r>
              <a:rPr lang="en-US" sz="1200" dirty="0" err="1" smtClean="0">
                <a:solidFill>
                  <a:schemeClr val="accent3">
                    <a:lumMod val="25000"/>
                  </a:schemeClr>
                </a:solidFill>
                <a:latin typeface="Abadi"/>
              </a:rPr>
              <a:t>piechart</a:t>
            </a:r>
            <a:r>
              <a:rPr lang="en-US" sz="1200" dirty="0" smtClean="0">
                <a:solidFill>
                  <a:schemeClr val="accent3">
                    <a:lumMod val="25000"/>
                  </a:schemeClr>
                </a:solidFill>
                <a:latin typeface="Abadi"/>
              </a:rPr>
              <a:t> for the launch site with highest launch success ratio</a:t>
            </a:r>
            <a:endParaRPr lang="en-US"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a:t>
            </a:r>
            <a:endParaRPr lang="en-US" dirty="0" smtClean="0">
              <a:solidFill>
                <a:schemeClr val="accent3">
                  <a:lumMod val="25000"/>
                </a:schemeClr>
              </a:solidFill>
              <a:latin typeface="Abadi"/>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4511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606586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smtClean="0">
              <a:solidFill>
                <a:schemeClr val="accent3">
                  <a:lumMod val="25000"/>
                </a:schemeClr>
              </a:solidFill>
              <a:latin typeface="Abadi"/>
            </a:endParaRPr>
          </a:p>
          <a:p>
            <a:pPr>
              <a:lnSpc>
                <a:spcPct val="100000"/>
              </a:lnSpc>
              <a:spcBef>
                <a:spcPts val="1400"/>
              </a:spcBef>
            </a:pPr>
            <a:r>
              <a:rPr lang="en-US" sz="1200" dirty="0" smtClean="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smtClean="0">
              <a:solidFill>
                <a:schemeClr val="accent3">
                  <a:lumMod val="25000"/>
                </a:schemeClr>
              </a:solidFill>
              <a:latin typeface="Abadi" panose="020B0604020104020204" pitchFamily="34" charset="0"/>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71664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50000"/>
                  </a:schemeClr>
                </a:solidFill>
                <a:latin typeface="Abadi"/>
              </a:rPr>
              <a:t>Data was filtered to have only records from </a:t>
            </a:r>
            <a:r>
              <a:rPr lang="en-US" sz="1200" dirty="0" err="1" smtClean="0">
                <a:solidFill>
                  <a:schemeClr val="bg2">
                    <a:lumMod val="50000"/>
                  </a:schemeClr>
                </a:solidFill>
                <a:latin typeface="Abadi"/>
              </a:rPr>
              <a:t>BoosterVersion</a:t>
            </a:r>
            <a:r>
              <a:rPr lang="en-US" sz="1200" dirty="0" smtClean="0">
                <a:solidFill>
                  <a:schemeClr val="bg2">
                    <a:lumMod val="50000"/>
                  </a:schemeClr>
                </a:solidFill>
                <a:latin typeface="Abadi"/>
              </a:rPr>
              <a:t> = Falcon 9. Missing data of the </a:t>
            </a:r>
            <a:r>
              <a:rPr lang="en-US" sz="1200" dirty="0" err="1" smtClean="0">
                <a:solidFill>
                  <a:schemeClr val="bg2">
                    <a:lumMod val="50000"/>
                  </a:schemeClr>
                </a:solidFill>
                <a:latin typeface="Abadi"/>
              </a:rPr>
              <a:t>PayLoadMass</a:t>
            </a:r>
            <a:r>
              <a:rPr lang="en-US" sz="1200" dirty="0" smtClean="0">
                <a:solidFill>
                  <a:schemeClr val="bg2">
                    <a:lumMod val="50000"/>
                  </a:schemeClr>
                </a:solidFill>
                <a:latin typeface="Abadi"/>
              </a:rPr>
              <a:t> was replaced by the mean of the </a:t>
            </a:r>
            <a:r>
              <a:rPr lang="en-US" sz="1200" dirty="0" err="1" smtClean="0">
                <a:solidFill>
                  <a:schemeClr val="bg2">
                    <a:lumMod val="50000"/>
                  </a:schemeClr>
                </a:solidFill>
                <a:latin typeface="Abadi"/>
              </a:rPr>
              <a:t>PayLoadMass</a:t>
            </a:r>
            <a:r>
              <a:rPr lang="en-US" sz="1200" dirty="0" smtClean="0">
                <a:solidFill>
                  <a:schemeClr val="bg2">
                    <a:lumMod val="50000"/>
                  </a:schemeClr>
                </a:solidFill>
                <a:latin typeface="Abadi"/>
              </a:rPr>
              <a:t>. Number of launches is calculated on each launching site. Number and occurrence of each orbit is calculated. The number of occurrence of mission outcome per orbit type is calculated. When the landing outcome is successful, “1” is assigned to the class. If not successful, “0” is assigned to the class. </a:t>
            </a:r>
            <a:endParaRPr lang="en-US" sz="1200" dirty="0" smtClean="0">
              <a:solidFill>
                <a:schemeClr val="accent3">
                  <a:lumMod val="25000"/>
                </a:schemeClr>
              </a:solidFill>
              <a:latin typeface="Abadi" panose="020B0604020104020204" pitchFamily="34" charset="0"/>
            </a:endParaRP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158445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74100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200" dirty="0" smtClean="0">
                <a:solidFill>
                  <a:schemeClr val="accent3">
                    <a:lumMod val="25000"/>
                  </a:schemeClr>
                </a:solidFill>
                <a:latin typeface="Abadi" panose="020B0604020104020204" pitchFamily="34" charset="0"/>
              </a:rPr>
              <a:t>Explain why you added those objects</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34349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smtClean="0">
                <a:solidFill>
                  <a:schemeClr val="accent3">
                    <a:lumMod val="25000"/>
                  </a:schemeClr>
                </a:solidFill>
                <a:latin typeface="Abadi" panose="020B0604020104020204" pitchFamily="34" charset="0"/>
              </a:rPr>
              <a:t>You need present your model development process using key phrases and flowchart</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757723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smtClean="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smtClean="0">
                <a:solidFill>
                  <a:schemeClr val="accent3">
                    <a:lumMod val="25000"/>
                  </a:schemeClr>
                </a:solidFill>
                <a:latin typeface="Abadi" panose="020B0604020104020204" pitchFamily="34" charset="0"/>
              </a:rPr>
              <a:t>Present your query result with a short explanation here</a:t>
            </a:r>
          </a:p>
          <a:p>
            <a:endParaRPr lang="cs-CZ"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85136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kmak9999/ibm_datascience_capstone/blob/cd10996168de6951d98f7e22d00d9679bf702a5b/1_1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kmak9999/ibm_datascience_capstone/blob/cd10996168de6951d98f7e22d00d9679bf702a5b/1_2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kmak9999/ibm_datascience_capstone/blob/cd10996168de6951d98f7e22d00d9679bf702a5b/1_3_labs-jupyter-spacex-data_wrangling_jupyterlite.jupyterlite.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kmak9999/ibm_datascience_capstone/blob/cd10996168de6951d98f7e22d00d9679bf702a5b/2_2_jupyter-labs-eda-dataviz.ipynb.jupyterlite.ipyn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kmak9999/ibm_datascience_capstone/blob/766566d290a157276c54dee35c6dfb8ebf0b1f31/2_1_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ckmak9999/ibm_datascience_capstone/blob/766566d290a157276c54dee35c6dfb8ebf0b1f31/3_1_lab_jupyter_launch_site_location.jupyterlite.ipyn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kmak9999/ibm_datascience_capstone/blob/766566d290a157276c54dee35c6dfb8ebf0b1f31/3_2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ckmak9999/ibm_datascience_capstone/blob/766566d290a157276c54dee35c6dfb8ebf0b1f31/4_1_SpaceX_Machine_Learning_Prediction_Part_5.jupyterlite.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ckmak9999/ibm_datascience_capstone/blob/766566d290a157276c54dee35c6dfb8ebf0b1f31/4_1_SpaceX_Machine_Learning_Prediction_Part_5.jupyterlite.ipynb"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&lt;Dr. Chun Kong Mak&gt;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a:t>
            </a:r>
            <a:r>
              <a:rPr lang="en-US" dirty="0" smtClean="0">
                <a:solidFill>
                  <a:schemeClr val="bg2"/>
                </a:solidFill>
                <a:latin typeface="Abadi" panose="020B0604020104020204" pitchFamily="34" charset="0"/>
                <a:ea typeface="SF Pro" pitchFamily="2" charset="0"/>
                <a:cs typeface="SF Pro" pitchFamily="2" charset="0"/>
              </a:rPr>
              <a:t>18</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July 2024</a:t>
            </a:r>
            <a:r>
              <a:rPr lang="en-US" dirty="0" smtClean="0">
                <a:solidFill>
                  <a:schemeClr val="bg2"/>
                </a:solidFill>
                <a:latin typeface="Abadi" panose="020B0604020104020204" pitchFamily="34" charset="0"/>
                <a:ea typeface="SF Pro" pitchFamily="2" charset="0"/>
                <a:cs typeface="SF Pro" pitchFamily="2" charset="0"/>
              </a:rPr>
              <a:t>&gt;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a:t>
            </a:r>
            <a:r>
              <a:rPr lang="en-US" sz="2200" dirty="0" smtClean="0">
                <a:solidFill>
                  <a:schemeClr val="accent3">
                    <a:lumMod val="25000"/>
                  </a:schemeClr>
                </a:solidFill>
                <a:latin typeface="Abadi" panose="020B0604020104020204" pitchFamily="34" charset="0"/>
              </a:rPr>
              <a:t>flowcharts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a:t>
            </a:r>
            <a:r>
              <a:rPr lang="en-US" sz="2200" dirty="0" smtClean="0">
                <a:solidFill>
                  <a:schemeClr val="accent3">
                    <a:lumMod val="25000"/>
                  </a:schemeClr>
                </a:solidFill>
                <a:latin typeface="Abadi" panose="020B0604020104020204" pitchFamily="34" charset="0"/>
              </a:rPr>
              <a:t>purpose: </a:t>
            </a: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://github.com/ckmak9999/ibm_datascience_capstone/blob/cd10996168de6951d98f7e22d00d9679bf702a5b/1_1_jupyter-labs-spacex-data-collection-api.ipynb</a:t>
            </a: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9" name="Group 18"/>
          <p:cNvGrpSpPr/>
          <p:nvPr/>
        </p:nvGrpSpPr>
        <p:grpSpPr>
          <a:xfrm>
            <a:off x="5918116" y="2773310"/>
            <a:ext cx="5367495" cy="2584507"/>
            <a:chOff x="5918116" y="2773310"/>
            <a:chExt cx="5367495" cy="2584507"/>
          </a:xfrm>
        </p:grpSpPr>
        <p:sp>
          <p:nvSpPr>
            <p:cNvPr id="2" name="TextBox 1"/>
            <p:cNvSpPr txBox="1"/>
            <p:nvPr/>
          </p:nvSpPr>
          <p:spPr>
            <a:xfrm>
              <a:off x="5918116" y="2773310"/>
              <a:ext cx="5367495" cy="369332"/>
            </a:xfrm>
            <a:prstGeom prst="rect">
              <a:avLst/>
            </a:prstGeom>
            <a:solidFill>
              <a:schemeClr val="accent1">
                <a:alpha val="70000"/>
              </a:schemeClr>
            </a:solidFill>
          </p:spPr>
          <p:txBody>
            <a:bodyPr wrap="none" rtlCol="0">
              <a:spAutoFit/>
            </a:bodyPr>
            <a:lstStyle/>
            <a:p>
              <a:r>
                <a:rPr lang="en-US" dirty="0" smtClean="0">
                  <a:solidFill>
                    <a:srgbClr val="FFFF00"/>
                  </a:solidFill>
                </a:rPr>
                <a:t>API: </a:t>
              </a:r>
              <a:r>
                <a:rPr lang="en-US" dirty="0" err="1" smtClean="0">
                  <a:solidFill>
                    <a:srgbClr val="FFFF00"/>
                  </a:solidFill>
                </a:rPr>
                <a:t>url</a:t>
              </a:r>
              <a:r>
                <a:rPr lang="en-US" dirty="0" smtClean="0">
                  <a:solidFill>
                    <a:srgbClr val="FFFF00"/>
                  </a:solidFill>
                </a:rPr>
                <a:t> = https://api.spacexdata.com/v4/launches/past</a:t>
              </a:r>
              <a:endParaRPr lang="cs-CZ" dirty="0">
                <a:solidFill>
                  <a:srgbClr val="FFFF00"/>
                </a:solidFill>
              </a:endParaRPr>
            </a:p>
          </p:txBody>
        </p:sp>
        <p:cxnSp>
          <p:nvCxnSpPr>
            <p:cNvPr id="8" name="Straight Arrow Connector 7"/>
            <p:cNvCxnSpPr>
              <a:stCxn id="2" idx="2"/>
            </p:cNvCxnSpPr>
            <p:nvPr/>
          </p:nvCxnSpPr>
          <p:spPr>
            <a:xfrm>
              <a:off x="8601864" y="3142642"/>
              <a:ext cx="0" cy="34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54354" y="3495853"/>
              <a:ext cx="2862643" cy="369332"/>
            </a:xfrm>
            <a:prstGeom prst="rect">
              <a:avLst/>
            </a:prstGeom>
            <a:solidFill>
              <a:schemeClr val="accent1">
                <a:alpha val="70000"/>
              </a:schemeClr>
            </a:solidFill>
          </p:spPr>
          <p:txBody>
            <a:bodyPr wrap="none" rtlCol="0">
              <a:spAutoFit/>
            </a:bodyPr>
            <a:lstStyle/>
            <a:p>
              <a:r>
                <a:rPr lang="en-US" dirty="0" smtClean="0">
                  <a:solidFill>
                    <a:srgbClr val="FFFF00"/>
                  </a:solidFill>
                </a:rPr>
                <a:t>Response = </a:t>
              </a:r>
              <a:r>
                <a:rPr lang="en-US" dirty="0" err="1" smtClean="0">
                  <a:solidFill>
                    <a:srgbClr val="FFFF00"/>
                  </a:solidFill>
                </a:rPr>
                <a:t>requests.get</a:t>
              </a:r>
              <a:r>
                <a:rPr lang="en-US" dirty="0" smtClean="0">
                  <a:solidFill>
                    <a:srgbClr val="FFFF00"/>
                  </a:solidFill>
                </a:rPr>
                <a:t>(</a:t>
              </a:r>
              <a:r>
                <a:rPr lang="en-US" dirty="0" err="1" smtClean="0">
                  <a:solidFill>
                    <a:srgbClr val="FFFF00"/>
                  </a:solidFill>
                </a:rPr>
                <a:t>url</a:t>
              </a:r>
              <a:r>
                <a:rPr lang="en-US" dirty="0" smtClean="0">
                  <a:solidFill>
                    <a:srgbClr val="FFFF00"/>
                  </a:solidFill>
                </a:rPr>
                <a:t>)</a:t>
              </a:r>
              <a:endParaRPr lang="cs-CZ" dirty="0">
                <a:solidFill>
                  <a:srgbClr val="FFFF00"/>
                </a:solidFill>
              </a:endParaRPr>
            </a:p>
          </p:txBody>
        </p:sp>
        <p:cxnSp>
          <p:nvCxnSpPr>
            <p:cNvPr id="11" name="Straight Arrow Connector 10"/>
            <p:cNvCxnSpPr/>
            <p:nvPr/>
          </p:nvCxnSpPr>
          <p:spPr>
            <a:xfrm>
              <a:off x="8597535" y="3865185"/>
              <a:ext cx="0" cy="34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63428" y="4240228"/>
              <a:ext cx="1668214" cy="369332"/>
            </a:xfrm>
            <a:prstGeom prst="rect">
              <a:avLst/>
            </a:prstGeom>
            <a:solidFill>
              <a:schemeClr val="accent1">
                <a:alpha val="70000"/>
              </a:schemeClr>
            </a:solidFill>
          </p:spPr>
          <p:txBody>
            <a:bodyPr wrap="none" rtlCol="0">
              <a:spAutoFit/>
            </a:bodyPr>
            <a:lstStyle/>
            <a:p>
              <a:r>
                <a:rPr lang="en-US" dirty="0" err="1" smtClean="0">
                  <a:solidFill>
                    <a:srgbClr val="FFFF00"/>
                  </a:solidFill>
                </a:rPr>
                <a:t>Response.json</a:t>
              </a:r>
              <a:r>
                <a:rPr lang="en-US" dirty="0" smtClean="0">
                  <a:solidFill>
                    <a:srgbClr val="FFFF00"/>
                  </a:solidFill>
                </a:rPr>
                <a:t>()</a:t>
              </a:r>
              <a:endParaRPr lang="cs-CZ" dirty="0">
                <a:solidFill>
                  <a:srgbClr val="FFFF00"/>
                </a:solidFill>
              </a:endParaRPr>
            </a:p>
          </p:txBody>
        </p:sp>
        <p:sp>
          <p:nvSpPr>
            <p:cNvPr id="14" name="TextBox 13"/>
            <p:cNvSpPr txBox="1"/>
            <p:nvPr/>
          </p:nvSpPr>
          <p:spPr>
            <a:xfrm>
              <a:off x="7788852" y="4988485"/>
              <a:ext cx="1617366" cy="369332"/>
            </a:xfrm>
            <a:prstGeom prst="rect">
              <a:avLst/>
            </a:prstGeom>
            <a:solidFill>
              <a:schemeClr val="accent1">
                <a:alpha val="70000"/>
              </a:schemeClr>
            </a:solidFill>
          </p:spPr>
          <p:txBody>
            <a:bodyPr wrap="none" rtlCol="0">
              <a:spAutoFit/>
            </a:bodyPr>
            <a:lstStyle/>
            <a:p>
              <a:r>
                <a:rPr lang="en-US" dirty="0" err="1" smtClean="0">
                  <a:solidFill>
                    <a:srgbClr val="FFFF00"/>
                  </a:solidFill>
                </a:rPr>
                <a:t>Ison_normalize</a:t>
              </a:r>
              <a:endParaRPr lang="cs-CZ" dirty="0">
                <a:solidFill>
                  <a:srgbClr val="FFFF00"/>
                </a:solidFill>
              </a:endParaRPr>
            </a:p>
          </p:txBody>
        </p:sp>
        <p:cxnSp>
          <p:nvCxnSpPr>
            <p:cNvPr id="15" name="Straight Arrow Connector 14"/>
            <p:cNvCxnSpPr/>
            <p:nvPr/>
          </p:nvCxnSpPr>
          <p:spPr>
            <a:xfrm>
              <a:off x="8610250" y="4606704"/>
              <a:ext cx="0" cy="375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p:cNvSpPr>
            <a:spLocks noGrp="1"/>
          </p:cNvSpPr>
          <p:nvPr>
            <p:ph type="body" sz="half" idx="4294967295"/>
          </p:nvPr>
        </p:nvSpPr>
        <p:spPr>
          <a:xfrm>
            <a:off x="922411" y="1792288"/>
            <a:ext cx="3932238" cy="4345865"/>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smtClean="0">
                <a:solidFill>
                  <a:schemeClr val="accent3">
                    <a:lumMod val="25000"/>
                  </a:schemeClr>
                </a:solidFill>
                <a:latin typeface="Abadi" panose="020B0604020104020204" pitchFamily="34" charset="0"/>
              </a:rPr>
              <a:t>Here is the GitHub </a:t>
            </a:r>
            <a:r>
              <a:rPr lang="en-US" sz="1800" dirty="0">
                <a:solidFill>
                  <a:schemeClr val="accent3">
                    <a:lumMod val="25000"/>
                  </a:schemeClr>
                </a:solidFill>
                <a:latin typeface="Abadi" panose="020B0604020104020204" pitchFamily="34" charset="0"/>
              </a:rPr>
              <a:t>URL of the completed web scraping notebook, as an external reference and peer-review </a:t>
            </a:r>
            <a:r>
              <a:rPr lang="en-US" sz="1800" dirty="0" smtClean="0">
                <a:solidFill>
                  <a:schemeClr val="accent3">
                    <a:lumMod val="25000"/>
                  </a:schemeClr>
                </a:solidFill>
                <a:latin typeface="Abadi" panose="020B0604020104020204" pitchFamily="34" charset="0"/>
              </a:rPr>
              <a:t>purpose:</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hlinkClick r:id="rId3"/>
              </a:rPr>
              <a:t>https://</a:t>
            </a:r>
            <a:r>
              <a:rPr lang="en-US" sz="1800" dirty="0" smtClean="0">
                <a:solidFill>
                  <a:schemeClr val="accent3">
                    <a:lumMod val="25000"/>
                  </a:schemeClr>
                </a:solidFill>
                <a:latin typeface="Abadi" panose="020B0604020104020204" pitchFamily="34" charset="0"/>
                <a:hlinkClick r:id="rId3"/>
              </a:rPr>
              <a:t>github.com/ckmak9999/ibm_datascience_capstone/blob/cd10996168de6951d98f7e22d00d9679bf702a5b/1_2_jupyter-labs-webscraping.ipynb</a:t>
            </a:r>
            <a:endParaRPr lang="en-US" sz="18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Box 7"/>
          <p:cNvSpPr txBox="1"/>
          <p:nvPr/>
        </p:nvSpPr>
        <p:spPr>
          <a:xfrm>
            <a:off x="6188773" y="1941663"/>
            <a:ext cx="5249238" cy="923330"/>
          </a:xfrm>
          <a:prstGeom prst="rect">
            <a:avLst/>
          </a:prstGeom>
          <a:solidFill>
            <a:schemeClr val="accent1">
              <a:alpha val="70000"/>
            </a:schemeClr>
          </a:solidFill>
        </p:spPr>
        <p:txBody>
          <a:bodyPr wrap="square" rtlCol="0">
            <a:spAutoFit/>
          </a:bodyPr>
          <a:lstStyle/>
          <a:p>
            <a:r>
              <a:rPr lang="en-US" dirty="0" smtClean="0">
                <a:solidFill>
                  <a:srgbClr val="FFFF00"/>
                </a:solidFill>
              </a:rPr>
              <a:t>Request Wikipedia URL</a:t>
            </a:r>
          </a:p>
          <a:p>
            <a:r>
              <a:rPr lang="cs-CZ" dirty="0">
                <a:hlinkClick r:id="rId4"/>
              </a:rPr>
              <a:t>https://en.wikipedia.org/wiki/List_of_Falcon_9_and_Falcon_Heavy_launches</a:t>
            </a:r>
            <a:endParaRPr lang="cs-CZ" dirty="0">
              <a:solidFill>
                <a:srgbClr val="FFFF00"/>
              </a:solidFill>
            </a:endParaRPr>
          </a:p>
        </p:txBody>
      </p:sp>
      <p:cxnSp>
        <p:nvCxnSpPr>
          <p:cNvPr id="9" name="Straight Arrow Connector 8"/>
          <p:cNvCxnSpPr/>
          <p:nvPr/>
        </p:nvCxnSpPr>
        <p:spPr>
          <a:xfrm>
            <a:off x="8714772" y="2864993"/>
            <a:ext cx="0" cy="509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68520" y="3406376"/>
            <a:ext cx="3292504" cy="369332"/>
          </a:xfrm>
          <a:prstGeom prst="rect">
            <a:avLst/>
          </a:prstGeom>
          <a:solidFill>
            <a:schemeClr val="accent1">
              <a:alpha val="70000"/>
            </a:schemeClr>
          </a:solidFill>
        </p:spPr>
        <p:txBody>
          <a:bodyPr wrap="none" rtlCol="0">
            <a:spAutoFit/>
          </a:bodyPr>
          <a:lstStyle/>
          <a:p>
            <a:r>
              <a:rPr lang="en-US" dirty="0" smtClean="0">
                <a:solidFill>
                  <a:srgbClr val="FFFF00"/>
                </a:solidFill>
              </a:rPr>
              <a:t>Web scraping with </a:t>
            </a:r>
            <a:r>
              <a:rPr lang="en-US" dirty="0" err="1" smtClean="0">
                <a:solidFill>
                  <a:srgbClr val="FFFF00"/>
                </a:solidFill>
              </a:rPr>
              <a:t>BeautifulSoup</a:t>
            </a:r>
            <a:endParaRPr lang="cs-CZ" dirty="0">
              <a:solidFill>
                <a:srgbClr val="FFFF00"/>
              </a:solidFill>
            </a:endParaRPr>
          </a:p>
        </p:txBody>
      </p:sp>
      <p:cxnSp>
        <p:nvCxnSpPr>
          <p:cNvPr id="12" name="Straight Arrow Connector 11"/>
          <p:cNvCxnSpPr/>
          <p:nvPr/>
        </p:nvCxnSpPr>
        <p:spPr>
          <a:xfrm>
            <a:off x="8714772" y="3775708"/>
            <a:ext cx="0" cy="343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01693" y="4143098"/>
            <a:ext cx="2826158" cy="369332"/>
          </a:xfrm>
          <a:prstGeom prst="rect">
            <a:avLst/>
          </a:prstGeom>
          <a:solidFill>
            <a:schemeClr val="accent1">
              <a:alpha val="70000"/>
            </a:schemeClr>
          </a:solidFill>
        </p:spPr>
        <p:txBody>
          <a:bodyPr wrap="none" rtlCol="0">
            <a:spAutoFit/>
          </a:bodyPr>
          <a:lstStyle/>
          <a:p>
            <a:r>
              <a:rPr lang="en-US" dirty="0" smtClean="0">
                <a:solidFill>
                  <a:srgbClr val="FFFF00"/>
                </a:solidFill>
              </a:rPr>
              <a:t>Convert to Panda </a:t>
            </a:r>
            <a:r>
              <a:rPr lang="en-US" dirty="0" err="1" smtClean="0">
                <a:solidFill>
                  <a:srgbClr val="FFFF00"/>
                </a:solidFill>
              </a:rPr>
              <a:t>dataframe</a:t>
            </a:r>
            <a:endParaRPr lang="cs-CZ" dirty="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1" y="1380967"/>
            <a:ext cx="10515600" cy="4351338"/>
          </a:xfrm>
          <a:prstGeom prst="rect">
            <a:avLst/>
          </a:prstGeom>
        </p:spPr>
        <p:txBody>
          <a:bodyPr/>
          <a:lstStyle/>
          <a:p>
            <a:r>
              <a:rPr lang="en-US" sz="2000" dirty="0">
                <a:solidFill>
                  <a:schemeClr val="accent3">
                    <a:lumMod val="25000"/>
                  </a:schemeClr>
                </a:solidFill>
                <a:latin typeface="Abadi" panose="020B0604020104020204" pitchFamily="34" charset="0"/>
              </a:rPr>
              <a:t>Describe how data were </a:t>
            </a:r>
            <a:r>
              <a:rPr lang="en-US" sz="2000" dirty="0" smtClean="0">
                <a:solidFill>
                  <a:schemeClr val="accent3">
                    <a:lumMod val="25000"/>
                  </a:schemeClr>
                </a:solidFill>
                <a:latin typeface="Abadi" panose="020B0604020104020204" pitchFamily="34" charset="0"/>
              </a:rPr>
              <a:t>processed</a:t>
            </a:r>
          </a:p>
          <a:p>
            <a:r>
              <a:rPr lang="en-US" sz="2000" dirty="0" smtClean="0">
                <a:solidFill>
                  <a:schemeClr val="accent3">
                    <a:lumMod val="25000"/>
                  </a:schemeClr>
                </a:solidFill>
                <a:latin typeface="Abadi" panose="020B0604020104020204" pitchFamily="34" charset="0"/>
              </a:rPr>
              <a:t>You </a:t>
            </a:r>
            <a:r>
              <a:rPr lang="en-US" sz="2000" dirty="0">
                <a:solidFill>
                  <a:schemeClr val="accent3">
                    <a:lumMod val="25000"/>
                  </a:schemeClr>
                </a:solidFill>
                <a:latin typeface="Abadi" panose="020B0604020104020204" pitchFamily="34" charset="0"/>
              </a:rPr>
              <a:t>need to present your data wrangling process using key phrases and </a:t>
            </a:r>
            <a:r>
              <a:rPr lang="en-US" sz="2000" dirty="0" smtClean="0">
                <a:solidFill>
                  <a:schemeClr val="accent3">
                    <a:lumMod val="25000"/>
                  </a:schemeClr>
                </a:solidFill>
                <a:latin typeface="Abadi" panose="020B0604020104020204" pitchFamily="34" charset="0"/>
              </a:rPr>
              <a:t>flowcharts</a:t>
            </a:r>
          </a:p>
          <a:p>
            <a:endParaRPr lang="en-US" sz="2000" dirty="0">
              <a:solidFill>
                <a:schemeClr val="accent3">
                  <a:lumMod val="25000"/>
                </a:schemeClr>
              </a:solidFill>
              <a:latin typeface="Abadi" panose="020B0604020104020204" pitchFamily="34" charset="0"/>
            </a:endParaRPr>
          </a:p>
          <a:p>
            <a:endParaRPr lang="en-US" sz="2000" dirty="0" smtClean="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panose="020B0604020104020204" pitchFamily="34" charset="0"/>
            </a:endParaRPr>
          </a:p>
          <a:p>
            <a:endParaRPr lang="en-US" sz="2000" dirty="0" smtClean="0">
              <a:solidFill>
                <a:schemeClr val="accent3">
                  <a:lumMod val="25000"/>
                </a:schemeClr>
              </a:solidFill>
              <a:latin typeface="Abadi" panose="020B0604020104020204" pitchFamily="34" charset="0"/>
            </a:endParaRPr>
          </a:p>
          <a:p>
            <a:pPr marL="0" indent="0">
              <a:buNone/>
            </a:pP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Add the GitHub URL of your completed data wrangling related notebooks, as an external reference and peer-review </a:t>
            </a:r>
            <a:r>
              <a:rPr lang="en-US" sz="2000" dirty="0" smtClean="0">
                <a:solidFill>
                  <a:schemeClr val="accent3">
                    <a:lumMod val="25000"/>
                  </a:schemeClr>
                </a:solidFill>
                <a:latin typeface="Abadi" panose="020B0604020104020204" pitchFamily="34" charset="0"/>
              </a:rPr>
              <a:t>purpose:</a:t>
            </a:r>
          </a:p>
          <a:p>
            <a:pPr marL="0" indent="0">
              <a:buNone/>
            </a:pPr>
            <a:r>
              <a:rPr lang="en-US" sz="2000" dirty="0">
                <a:solidFill>
                  <a:schemeClr val="accent3">
                    <a:lumMod val="25000"/>
                  </a:schemeClr>
                </a:solidFill>
                <a:latin typeface="Abadi" panose="020B0604020104020204" pitchFamily="34" charset="0"/>
                <a:hlinkClick r:id="rId4"/>
              </a:rPr>
              <a:t>https://github.com/ckmak9999/ibm_datascience_capstone/blob/cd10996168de6951d98f7e22d00d9679bf702a5b/1_3_labs-jupyter-spacex-data_wrangling_jupyterlite.jupyterlite.ipynb</a:t>
            </a:r>
            <a:endParaRPr lang="en-US" sz="2000" dirty="0">
              <a:solidFill>
                <a:schemeClr val="accent3">
                  <a:lumMod val="25000"/>
                </a:schemeClr>
              </a:solidFill>
              <a:latin typeface="Abadi" panose="020B0604020104020204" pitchFamily="34" charset="0"/>
            </a:endParaRPr>
          </a:p>
          <a:p>
            <a:endParaRPr lang="en-US" sz="2400" dirty="0"/>
          </a:p>
          <a:p>
            <a:endParaRPr lang="en-US" sz="2400" dirty="0"/>
          </a:p>
          <a:p>
            <a:endParaRPr lang="en-US" sz="2400"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9" name="Group 18"/>
          <p:cNvGrpSpPr/>
          <p:nvPr/>
        </p:nvGrpSpPr>
        <p:grpSpPr>
          <a:xfrm>
            <a:off x="589899" y="2221440"/>
            <a:ext cx="11223667" cy="1200329"/>
            <a:chOff x="356434" y="3126116"/>
            <a:chExt cx="11223667" cy="1200329"/>
          </a:xfrm>
        </p:grpSpPr>
        <p:sp>
          <p:nvSpPr>
            <p:cNvPr id="6" name="TextBox 5"/>
            <p:cNvSpPr txBox="1"/>
            <p:nvPr/>
          </p:nvSpPr>
          <p:spPr>
            <a:xfrm>
              <a:off x="356434" y="3153455"/>
              <a:ext cx="1530731" cy="646331"/>
            </a:xfrm>
            <a:prstGeom prst="rect">
              <a:avLst/>
            </a:prstGeom>
            <a:solidFill>
              <a:schemeClr val="accent1">
                <a:alpha val="70000"/>
              </a:schemeClr>
            </a:solidFill>
          </p:spPr>
          <p:txBody>
            <a:bodyPr wrap="square" rtlCol="0">
              <a:spAutoFit/>
            </a:bodyPr>
            <a:lstStyle/>
            <a:p>
              <a:r>
                <a:rPr lang="en-US" dirty="0" smtClean="0">
                  <a:solidFill>
                    <a:srgbClr val="FFFF00"/>
                  </a:solidFill>
                </a:rPr>
                <a:t>Filter data only Falcon 9</a:t>
              </a:r>
              <a:endParaRPr lang="cs-CZ" dirty="0">
                <a:solidFill>
                  <a:srgbClr val="FFFF00"/>
                </a:solidFill>
              </a:endParaRPr>
            </a:p>
          </p:txBody>
        </p:sp>
        <p:cxnSp>
          <p:nvCxnSpPr>
            <p:cNvPr id="3" name="Straight Arrow Connector 2"/>
            <p:cNvCxnSpPr/>
            <p:nvPr/>
          </p:nvCxnSpPr>
          <p:spPr>
            <a:xfrm flipV="1">
              <a:off x="1887165" y="3482501"/>
              <a:ext cx="3696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56817" y="3153455"/>
              <a:ext cx="2575170" cy="923330"/>
            </a:xfrm>
            <a:prstGeom prst="rect">
              <a:avLst/>
            </a:prstGeom>
            <a:solidFill>
              <a:schemeClr val="accent1">
                <a:alpha val="70000"/>
              </a:schemeClr>
            </a:solidFill>
          </p:spPr>
          <p:txBody>
            <a:bodyPr wrap="square" rtlCol="0">
              <a:spAutoFit/>
            </a:bodyPr>
            <a:lstStyle/>
            <a:p>
              <a:r>
                <a:rPr lang="en-US" dirty="0" smtClean="0">
                  <a:solidFill>
                    <a:srgbClr val="FFFF00"/>
                  </a:solidFill>
                </a:rPr>
                <a:t>Replace missing data of </a:t>
              </a:r>
              <a:r>
                <a:rPr lang="en-US" dirty="0" err="1" smtClean="0">
                  <a:solidFill>
                    <a:srgbClr val="FFFF00"/>
                  </a:solidFill>
                </a:rPr>
                <a:t>PayLoadMass</a:t>
              </a:r>
              <a:r>
                <a:rPr lang="en-US" dirty="0" smtClean="0">
                  <a:solidFill>
                    <a:srgbClr val="FFFF00"/>
                  </a:solidFill>
                </a:rPr>
                <a:t> by Mean of </a:t>
              </a:r>
              <a:r>
                <a:rPr lang="en-US" dirty="0" err="1" smtClean="0">
                  <a:solidFill>
                    <a:srgbClr val="FFFF00"/>
                  </a:solidFill>
                </a:rPr>
                <a:t>PayLoadMass</a:t>
              </a:r>
              <a:endParaRPr lang="cs-CZ" dirty="0">
                <a:solidFill>
                  <a:srgbClr val="FFFF00"/>
                </a:solidFill>
              </a:endParaRPr>
            </a:p>
          </p:txBody>
        </p:sp>
        <p:cxnSp>
          <p:nvCxnSpPr>
            <p:cNvPr id="10" name="Straight Arrow Connector 9"/>
            <p:cNvCxnSpPr/>
            <p:nvPr/>
          </p:nvCxnSpPr>
          <p:spPr>
            <a:xfrm>
              <a:off x="4831987" y="3466892"/>
              <a:ext cx="294490" cy="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26477" y="3126116"/>
              <a:ext cx="1362455" cy="1200329"/>
            </a:xfrm>
            <a:prstGeom prst="rect">
              <a:avLst/>
            </a:prstGeom>
            <a:solidFill>
              <a:schemeClr val="accent1">
                <a:alpha val="70000"/>
              </a:schemeClr>
            </a:solidFill>
          </p:spPr>
          <p:txBody>
            <a:bodyPr wrap="square" rtlCol="0">
              <a:spAutoFit/>
            </a:bodyPr>
            <a:lstStyle/>
            <a:p>
              <a:r>
                <a:rPr lang="en-US" dirty="0" smtClean="0">
                  <a:solidFill>
                    <a:srgbClr val="FFFF00"/>
                  </a:solidFill>
                </a:rPr>
                <a:t>Calculate number of launches on each site</a:t>
              </a:r>
              <a:endParaRPr lang="cs-CZ" dirty="0">
                <a:solidFill>
                  <a:srgbClr val="FFFF00"/>
                </a:solidFill>
              </a:endParaRPr>
            </a:p>
          </p:txBody>
        </p:sp>
        <p:cxnSp>
          <p:nvCxnSpPr>
            <p:cNvPr id="12" name="Straight Arrow Connector 11"/>
            <p:cNvCxnSpPr/>
            <p:nvPr/>
          </p:nvCxnSpPr>
          <p:spPr>
            <a:xfrm>
              <a:off x="6488932" y="3457164"/>
              <a:ext cx="349613" cy="9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02509" y="3126116"/>
              <a:ext cx="4677592" cy="646331"/>
            </a:xfrm>
            <a:prstGeom prst="rect">
              <a:avLst/>
            </a:prstGeom>
            <a:solidFill>
              <a:schemeClr val="accent1">
                <a:alpha val="70000"/>
              </a:schemeClr>
            </a:solidFill>
          </p:spPr>
          <p:txBody>
            <a:bodyPr wrap="square" rtlCol="0">
              <a:spAutoFit/>
            </a:bodyPr>
            <a:lstStyle/>
            <a:p>
              <a:r>
                <a:rPr lang="en-US" dirty="0" smtClean="0">
                  <a:solidFill>
                    <a:srgbClr val="FFFF00"/>
                  </a:solidFill>
                </a:rPr>
                <a:t>When outcome is successful, class = “1”</a:t>
              </a:r>
            </a:p>
            <a:p>
              <a:r>
                <a:rPr lang="en-US" dirty="0" smtClean="0">
                  <a:solidFill>
                    <a:srgbClr val="FFFF00"/>
                  </a:solidFill>
                </a:rPr>
                <a:t>When outcome is not successful, class = “0”</a:t>
              </a:r>
              <a:endParaRPr lang="cs-CZ" dirty="0">
                <a:solidFill>
                  <a:srgbClr val="FFFF00"/>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770011" y="1380967"/>
            <a:ext cx="9745589" cy="52143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marL="342900" indent="-342900">
              <a:lnSpc>
                <a:spcPct val="100000"/>
              </a:lnSpc>
              <a:spcBef>
                <a:spcPts val="1400"/>
              </a:spcBef>
              <a:buFont typeface="+mj-lt"/>
              <a:buAutoNum type="arabicPeriod"/>
            </a:pPr>
            <a:r>
              <a:rPr lang="en-US" sz="1600" dirty="0" smtClean="0">
                <a:solidFill>
                  <a:schemeClr val="accent3">
                    <a:lumMod val="25000"/>
                  </a:schemeClr>
                </a:solidFill>
                <a:latin typeface="Abadi"/>
              </a:rPr>
              <a:t>Scatter plot: Flight Number versus Pay Load Mass (kg), overlay outcome of launch </a:t>
            </a:r>
            <a:r>
              <a:rPr lang="en-US" sz="1600" dirty="0" smtClean="0">
                <a:solidFill>
                  <a:schemeClr val="accent3">
                    <a:lumMod val="25000"/>
                  </a:schemeClr>
                </a:solidFill>
                <a:latin typeface="Abadi"/>
                <a:sym typeface="Wingdings" panose="05000000000000000000" pitchFamily="2" charset="2"/>
              </a:rPr>
              <a:t> Flight number increases, land success increases. Payload mass increases, success decreases.</a:t>
            </a:r>
            <a:endParaRPr lang="en-US" sz="1600" dirty="0" smtClean="0">
              <a:solidFill>
                <a:schemeClr val="accent3">
                  <a:lumMod val="25000"/>
                </a:schemeClr>
              </a:solidFill>
              <a:latin typeface="Abadi"/>
            </a:endParaRPr>
          </a:p>
          <a:p>
            <a:pPr marL="342900" indent="-342900">
              <a:lnSpc>
                <a:spcPct val="100000"/>
              </a:lnSpc>
              <a:spcBef>
                <a:spcPts val="1400"/>
              </a:spcBef>
              <a:buFont typeface="+mj-lt"/>
              <a:buAutoNum type="arabicPeriod"/>
            </a:pPr>
            <a:r>
              <a:rPr lang="en-US" sz="1600" dirty="0">
                <a:solidFill>
                  <a:schemeClr val="accent3">
                    <a:lumMod val="25000"/>
                  </a:schemeClr>
                </a:solidFill>
                <a:latin typeface="Abadi"/>
              </a:rPr>
              <a:t>Scatter </a:t>
            </a:r>
            <a:r>
              <a:rPr lang="en-US" sz="1600" dirty="0" smtClean="0">
                <a:solidFill>
                  <a:schemeClr val="accent3">
                    <a:lumMod val="25000"/>
                  </a:schemeClr>
                </a:solidFill>
                <a:latin typeface="Abadi"/>
              </a:rPr>
              <a:t>plot: Launch Site versus Flight Number, </a:t>
            </a:r>
            <a:r>
              <a:rPr lang="en-US" sz="1600" dirty="0">
                <a:solidFill>
                  <a:schemeClr val="accent3">
                    <a:lumMod val="25000"/>
                  </a:schemeClr>
                </a:solidFill>
                <a:latin typeface="Abadi"/>
              </a:rPr>
              <a:t>overlay outcome of </a:t>
            </a:r>
            <a:r>
              <a:rPr lang="en-US" sz="1600" dirty="0" smtClean="0">
                <a:solidFill>
                  <a:schemeClr val="accent3">
                    <a:lumMod val="25000"/>
                  </a:schemeClr>
                </a:solidFill>
                <a:latin typeface="Abadi"/>
              </a:rPr>
              <a:t>launch </a:t>
            </a:r>
            <a:r>
              <a:rPr lang="en-US" sz="1600" dirty="0" smtClean="0">
                <a:solidFill>
                  <a:schemeClr val="accent3">
                    <a:lumMod val="25000"/>
                  </a:schemeClr>
                </a:solidFill>
                <a:latin typeface="Abadi"/>
                <a:sym typeface="Wingdings" panose="05000000000000000000" pitchFamily="2" charset="2"/>
              </a:rPr>
              <a:t> Different launch sites have different success rates.</a:t>
            </a:r>
            <a:r>
              <a:rPr lang="en-US" sz="1600" dirty="0">
                <a:solidFill>
                  <a:schemeClr val="accent3">
                    <a:lumMod val="25000"/>
                  </a:schemeClr>
                </a:solidFill>
                <a:latin typeface="Abadi"/>
              </a:rPr>
              <a:t> </a:t>
            </a:r>
            <a:endParaRPr lang="en-US" sz="1600" dirty="0" smtClean="0">
              <a:solidFill>
                <a:schemeClr val="accent3">
                  <a:lumMod val="25000"/>
                </a:schemeClr>
              </a:solidFill>
              <a:latin typeface="Abadi"/>
            </a:endParaRPr>
          </a:p>
          <a:p>
            <a:pPr marL="342900" indent="-342900">
              <a:lnSpc>
                <a:spcPct val="100000"/>
              </a:lnSpc>
              <a:spcBef>
                <a:spcPts val="1400"/>
              </a:spcBef>
              <a:buFont typeface="+mj-lt"/>
              <a:buAutoNum type="arabicPeriod"/>
            </a:pPr>
            <a:r>
              <a:rPr lang="en-US" sz="1600" dirty="0" smtClean="0">
                <a:solidFill>
                  <a:schemeClr val="accent3">
                    <a:lumMod val="25000"/>
                  </a:schemeClr>
                </a:solidFill>
                <a:latin typeface="Abadi"/>
              </a:rPr>
              <a:t>Scatter plot: Launch </a:t>
            </a:r>
            <a:r>
              <a:rPr lang="en-US" sz="1600" dirty="0">
                <a:solidFill>
                  <a:schemeClr val="accent3">
                    <a:lumMod val="25000"/>
                  </a:schemeClr>
                </a:solidFill>
                <a:latin typeface="Abadi"/>
              </a:rPr>
              <a:t>Site versus </a:t>
            </a:r>
            <a:r>
              <a:rPr lang="en-US" sz="1600" dirty="0" smtClean="0">
                <a:solidFill>
                  <a:schemeClr val="accent3">
                    <a:lumMod val="25000"/>
                  </a:schemeClr>
                </a:solidFill>
                <a:latin typeface="Abadi"/>
              </a:rPr>
              <a:t>Pay Load Mass (kg), </a:t>
            </a:r>
            <a:r>
              <a:rPr lang="en-US" sz="1600" dirty="0">
                <a:solidFill>
                  <a:schemeClr val="accent3">
                    <a:lumMod val="25000"/>
                  </a:schemeClr>
                </a:solidFill>
                <a:latin typeface="Abadi"/>
              </a:rPr>
              <a:t>overlay outcome of launch </a:t>
            </a:r>
            <a:r>
              <a:rPr lang="en-US" sz="1600" dirty="0">
                <a:solidFill>
                  <a:schemeClr val="accent3">
                    <a:lumMod val="25000"/>
                  </a:schemeClr>
                </a:solidFill>
                <a:latin typeface="Abadi"/>
                <a:sym typeface="Wingdings" panose="05000000000000000000" pitchFamily="2" charset="2"/>
              </a:rPr>
              <a:t> </a:t>
            </a:r>
            <a:r>
              <a:rPr lang="en-US" sz="1600" dirty="0" smtClean="0">
                <a:solidFill>
                  <a:schemeClr val="accent3">
                    <a:lumMod val="25000"/>
                  </a:schemeClr>
                </a:solidFill>
                <a:latin typeface="Abadi"/>
                <a:sym typeface="Wingdings" panose="05000000000000000000" pitchFamily="2" charset="2"/>
              </a:rPr>
              <a:t>VAFB-SLC </a:t>
            </a:r>
            <a:r>
              <a:rPr lang="en-US" sz="1600" dirty="0" err="1" smtClean="0">
                <a:solidFill>
                  <a:schemeClr val="accent3">
                    <a:lumMod val="25000"/>
                  </a:schemeClr>
                </a:solidFill>
                <a:latin typeface="Abadi"/>
                <a:sym typeface="Wingdings" panose="05000000000000000000" pitchFamily="2" charset="2"/>
              </a:rPr>
              <a:t>launchsite</a:t>
            </a:r>
            <a:r>
              <a:rPr lang="en-US" sz="1600" dirty="0" smtClean="0">
                <a:solidFill>
                  <a:schemeClr val="accent3">
                    <a:lumMod val="25000"/>
                  </a:schemeClr>
                </a:solidFill>
                <a:latin typeface="Abadi"/>
                <a:sym typeface="Wingdings" panose="05000000000000000000" pitchFamily="2" charset="2"/>
              </a:rPr>
              <a:t>, no rockets launched for heavy payload mass (&gt; 10000kg).</a:t>
            </a:r>
          </a:p>
          <a:p>
            <a:pPr marL="342900" indent="-342900">
              <a:lnSpc>
                <a:spcPct val="100000"/>
              </a:lnSpc>
              <a:spcBef>
                <a:spcPts val="1400"/>
              </a:spcBef>
              <a:buFont typeface="+mj-lt"/>
              <a:buAutoNum type="arabicPeriod"/>
            </a:pPr>
            <a:r>
              <a:rPr lang="en-US" sz="1600" dirty="0" smtClean="0">
                <a:solidFill>
                  <a:schemeClr val="accent3">
                    <a:lumMod val="25000"/>
                  </a:schemeClr>
                </a:solidFill>
                <a:latin typeface="Abadi"/>
                <a:sym typeface="Wingdings" panose="05000000000000000000" pitchFamily="2" charset="2"/>
              </a:rPr>
              <a:t>Bar chart: Orbit Type versus Success Rate  which orbits have high success rate?</a:t>
            </a:r>
          </a:p>
          <a:p>
            <a:pPr marL="342900" indent="-342900">
              <a:lnSpc>
                <a:spcPct val="100000"/>
              </a:lnSpc>
              <a:spcBef>
                <a:spcPts val="1400"/>
              </a:spcBef>
              <a:buFont typeface="+mj-lt"/>
              <a:buAutoNum type="arabicPeriod"/>
            </a:pPr>
            <a:r>
              <a:rPr lang="en-US" sz="1600" dirty="0" smtClean="0">
                <a:solidFill>
                  <a:schemeClr val="accent3">
                    <a:lumMod val="25000"/>
                  </a:schemeClr>
                </a:solidFill>
                <a:latin typeface="Abadi"/>
                <a:sym typeface="Wingdings" panose="05000000000000000000" pitchFamily="2" charset="2"/>
              </a:rPr>
              <a:t>Scatter plot: </a:t>
            </a:r>
            <a:r>
              <a:rPr lang="en-US" sz="1600" dirty="0">
                <a:solidFill>
                  <a:schemeClr val="accent3">
                    <a:lumMod val="25000"/>
                  </a:schemeClr>
                </a:solidFill>
                <a:latin typeface="Abadi"/>
                <a:sym typeface="Wingdings" panose="05000000000000000000" pitchFamily="2" charset="2"/>
              </a:rPr>
              <a:t>Orbit </a:t>
            </a:r>
            <a:r>
              <a:rPr lang="en-US" sz="1600" dirty="0" smtClean="0">
                <a:solidFill>
                  <a:schemeClr val="accent3">
                    <a:lumMod val="25000"/>
                  </a:schemeClr>
                </a:solidFill>
                <a:latin typeface="Abadi"/>
                <a:sym typeface="Wingdings" panose="05000000000000000000" pitchFamily="2" charset="2"/>
              </a:rPr>
              <a:t>versus Flight Number, overlay outcome of launch Relationship between Flight Number and Orbit Type</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a:sym typeface="Wingdings" panose="05000000000000000000" pitchFamily="2" charset="2"/>
              </a:rPr>
              <a:t>Scatter plot: </a:t>
            </a:r>
            <a:r>
              <a:rPr lang="en-US" sz="1600" dirty="0" smtClean="0">
                <a:solidFill>
                  <a:schemeClr val="accent3">
                    <a:lumMod val="25000"/>
                  </a:schemeClr>
                </a:solidFill>
                <a:latin typeface="Abadi"/>
                <a:sym typeface="Wingdings" panose="05000000000000000000" pitchFamily="2" charset="2"/>
              </a:rPr>
              <a:t>Payload Mass versus Orbit Type, </a:t>
            </a:r>
            <a:r>
              <a:rPr lang="en-US" sz="1600" dirty="0">
                <a:solidFill>
                  <a:schemeClr val="accent3">
                    <a:lumMod val="25000"/>
                  </a:schemeClr>
                </a:solidFill>
                <a:latin typeface="Abadi"/>
                <a:sym typeface="Wingdings" panose="05000000000000000000" pitchFamily="2" charset="2"/>
              </a:rPr>
              <a:t>overlay outcome of launch Relationship between </a:t>
            </a:r>
            <a:r>
              <a:rPr lang="en-US" sz="1600" dirty="0" err="1" smtClean="0">
                <a:solidFill>
                  <a:schemeClr val="accent3">
                    <a:lumMod val="25000"/>
                  </a:schemeClr>
                </a:solidFill>
                <a:latin typeface="Abadi"/>
                <a:sym typeface="Wingdings" panose="05000000000000000000" pitchFamily="2" charset="2"/>
              </a:rPr>
              <a:t>PayLoad</a:t>
            </a:r>
            <a:r>
              <a:rPr lang="en-US" sz="1600" dirty="0" smtClean="0">
                <a:solidFill>
                  <a:schemeClr val="accent3">
                    <a:lumMod val="25000"/>
                  </a:schemeClr>
                </a:solidFill>
                <a:latin typeface="Abadi"/>
                <a:sym typeface="Wingdings" panose="05000000000000000000" pitchFamily="2" charset="2"/>
              </a:rPr>
              <a:t> Mass and Orbit Type</a:t>
            </a:r>
          </a:p>
          <a:p>
            <a:pPr marL="342900" indent="-342900">
              <a:lnSpc>
                <a:spcPct val="100000"/>
              </a:lnSpc>
              <a:spcBef>
                <a:spcPts val="1400"/>
              </a:spcBef>
              <a:buFont typeface="+mj-lt"/>
              <a:buAutoNum type="arabicPeriod"/>
            </a:pPr>
            <a:r>
              <a:rPr lang="en-US" sz="1600" dirty="0" smtClean="0">
                <a:solidFill>
                  <a:schemeClr val="accent3">
                    <a:lumMod val="25000"/>
                  </a:schemeClr>
                </a:solidFill>
                <a:latin typeface="Abadi"/>
                <a:sym typeface="Wingdings" panose="05000000000000000000" pitchFamily="2" charset="2"/>
              </a:rPr>
              <a:t>Line plot: Success rate versus Date  success rate increases since 2013 until 2020.</a:t>
            </a:r>
            <a:endParaRPr lang="en-US" sz="1600" dirty="0">
              <a:solidFill>
                <a:schemeClr val="accent3">
                  <a:lumMod val="25000"/>
                </a:schemeClr>
              </a:solidFill>
              <a:latin typeface="Abadi"/>
              <a:sym typeface="Wingdings" panose="05000000000000000000" pitchFamily="2" charset="2"/>
            </a:endParaRPr>
          </a:p>
          <a:p>
            <a:pPr marL="0" indent="0">
              <a:lnSpc>
                <a:spcPct val="100000"/>
              </a:lnSpc>
              <a:spcBef>
                <a:spcPts val="1400"/>
              </a:spcBef>
              <a:buNone/>
            </a:pPr>
            <a:endParaRPr lang="en-US" sz="1800" dirty="0">
              <a:solidFill>
                <a:schemeClr val="accent3">
                  <a:lumMod val="25000"/>
                </a:schemeClr>
              </a:solidFill>
              <a:latin typeface="Abadi"/>
              <a:sym typeface="Wingdings" panose="05000000000000000000" pitchFamily="2" charset="2"/>
            </a:endParaRPr>
          </a:p>
          <a:p>
            <a:pPr marL="0" indent="0">
              <a:lnSpc>
                <a:spcPct val="100000"/>
              </a:lnSpc>
              <a:spcBef>
                <a:spcPts val="1400"/>
              </a:spcBef>
              <a:buNone/>
            </a:pPr>
            <a:endParaRPr lang="en-US" sz="1800" dirty="0">
              <a:solidFill>
                <a:schemeClr val="accent3">
                  <a:lumMod val="25000"/>
                </a:schemeClr>
              </a:solidFill>
              <a:latin typeface="Abadi"/>
              <a:sym typeface="Wingdings" panose="05000000000000000000" pitchFamily="2" charset="2"/>
            </a:endParaRPr>
          </a:p>
          <a:p>
            <a:pPr marL="0" indent="0">
              <a:lnSpc>
                <a:spcPct val="100000"/>
              </a:lnSpc>
              <a:spcBef>
                <a:spcPts val="1400"/>
              </a:spcBef>
              <a:buNone/>
            </a:pPr>
            <a:endParaRPr lang="en-US" sz="1800" dirty="0" smtClean="0">
              <a:solidFill>
                <a:schemeClr val="accent3">
                  <a:lumMod val="25000"/>
                </a:schemeClr>
              </a:solidFill>
              <a:latin typeface="Abadi"/>
              <a:sym typeface="Wingdings" panose="05000000000000000000" pitchFamily="2" charset="2"/>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smtClean="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380967"/>
            <a:ext cx="9745589" cy="5214386"/>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EDA with data visualization notebook, as an external reference and peer-review </a:t>
            </a:r>
            <a:r>
              <a:rPr lang="en-US" sz="22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2"/>
              </a:rPr>
              <a:t>https://github.com/ckmak9999/ibm_datascience_capstone/blob/cd10996168de6951d98f7e22d00d9679bf702a5b/2_2_jupyter-labs-eda-dataviz.ipynb.jupyterlite.ipynb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186242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253330"/>
            <a:ext cx="10932364" cy="5322567"/>
          </a:xfrm>
          <a:prstGeom prst="rect">
            <a:avLst/>
          </a:prstGeom>
        </p:spPr>
        <p:txBody>
          <a:bodyPr lIns="91440" tIns="45720" rIns="91440" bIns="45720" anchor="t"/>
          <a:lstStyle/>
          <a:p>
            <a:pPr marL="0" indent="0">
              <a:lnSpc>
                <a:spcPct val="100000"/>
              </a:lnSpc>
              <a:spcBef>
                <a:spcPts val="1400"/>
              </a:spcBef>
              <a:buNone/>
            </a:pPr>
            <a:r>
              <a:rPr lang="en-US" sz="1200" dirty="0">
                <a:solidFill>
                  <a:schemeClr val="accent3">
                    <a:lumMod val="25000"/>
                  </a:schemeClr>
                </a:solidFill>
                <a:latin typeface="Abadi"/>
              </a:rPr>
              <a:t>Using bullet point format, summarize the SQL queries you </a:t>
            </a:r>
            <a:r>
              <a:rPr lang="en-US" sz="1200" dirty="0" smtClean="0">
                <a:solidFill>
                  <a:schemeClr val="accent3">
                    <a:lumMod val="25000"/>
                  </a:schemeClr>
                </a:solidFill>
                <a:latin typeface="Abadi"/>
              </a:rPr>
              <a:t>performed</a:t>
            </a:r>
          </a:p>
          <a:p>
            <a:pPr>
              <a:lnSpc>
                <a:spcPct val="100000"/>
              </a:lnSpc>
              <a:spcBef>
                <a:spcPts val="1400"/>
              </a:spcBef>
            </a:pPr>
            <a:r>
              <a:rPr lang="en-US" sz="1200" dirty="0" smtClean="0">
                <a:solidFill>
                  <a:schemeClr val="accent3">
                    <a:lumMod val="25000"/>
                  </a:schemeClr>
                </a:solidFill>
                <a:latin typeface="Abadi"/>
              </a:rPr>
              <a:t>Task 1: %</a:t>
            </a:r>
            <a:r>
              <a:rPr lang="en-US" sz="1200" dirty="0" err="1" smtClean="0">
                <a:solidFill>
                  <a:schemeClr val="accent3">
                    <a:lumMod val="25000"/>
                  </a:schemeClr>
                </a:solidFill>
                <a:latin typeface="Abadi"/>
              </a:rPr>
              <a:t>sql</a:t>
            </a:r>
            <a:r>
              <a:rPr lang="en-US" sz="1200" dirty="0" smtClean="0">
                <a:solidFill>
                  <a:schemeClr val="accent3">
                    <a:lumMod val="25000"/>
                  </a:schemeClr>
                </a:solidFill>
                <a:latin typeface="Abadi"/>
              </a:rPr>
              <a:t> </a:t>
            </a:r>
            <a:r>
              <a:rPr lang="en-US" sz="1200" dirty="0">
                <a:solidFill>
                  <a:schemeClr val="accent3">
                    <a:lumMod val="25000"/>
                  </a:schemeClr>
                </a:solidFill>
                <a:latin typeface="Abadi"/>
              </a:rPr>
              <a:t>select DISTINCT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a:t>
            </a:r>
            <a:r>
              <a:rPr lang="en-US" sz="1200" dirty="0" smtClean="0">
                <a:solidFill>
                  <a:schemeClr val="accent3">
                    <a:lumMod val="25000"/>
                  </a:schemeClr>
                </a:solidFill>
                <a:latin typeface="Abadi"/>
              </a:rPr>
              <a:t>SPACEXTBL</a:t>
            </a:r>
          </a:p>
          <a:p>
            <a:pPr>
              <a:lnSpc>
                <a:spcPct val="100000"/>
              </a:lnSpc>
              <a:spcBef>
                <a:spcPts val="1400"/>
              </a:spcBef>
            </a:pPr>
            <a:r>
              <a:rPr lang="en-US" sz="1200" dirty="0">
                <a:solidFill>
                  <a:schemeClr val="accent3">
                    <a:lumMod val="25000"/>
                  </a:schemeClr>
                </a:solidFill>
                <a:latin typeface="Abadi"/>
              </a:rPr>
              <a:t>Task 2: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SPACEXTBL where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like "KSC%" LIMIT </a:t>
            </a:r>
            <a:r>
              <a:rPr lang="en-US" sz="1200" dirty="0" smtClean="0">
                <a:solidFill>
                  <a:schemeClr val="accent3">
                    <a:lumMod val="25000"/>
                  </a:schemeClr>
                </a:solidFill>
                <a:latin typeface="Abadi"/>
              </a:rPr>
              <a:t>5</a:t>
            </a:r>
          </a:p>
          <a:p>
            <a:pPr>
              <a:lnSpc>
                <a:spcPct val="100000"/>
              </a:lnSpc>
              <a:spcBef>
                <a:spcPts val="1400"/>
              </a:spcBef>
            </a:pPr>
            <a:r>
              <a:rPr lang="en-US" sz="1200" dirty="0">
                <a:solidFill>
                  <a:schemeClr val="accent3">
                    <a:lumMod val="25000"/>
                  </a:schemeClr>
                </a:solidFill>
                <a:latin typeface="Abadi"/>
              </a:rPr>
              <a:t>Task 3: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SUM("PAYLOAD_MASS__KG_") AS </a:t>
            </a:r>
            <a:r>
              <a:rPr lang="en-US" sz="1200" dirty="0" err="1">
                <a:solidFill>
                  <a:schemeClr val="accent3">
                    <a:lumMod val="25000"/>
                  </a:schemeClr>
                </a:solidFill>
                <a:latin typeface="Abadi"/>
              </a:rPr>
              <a:t>total_payload_mass</a:t>
            </a:r>
            <a:r>
              <a:rPr lang="en-US" sz="1200" dirty="0">
                <a:solidFill>
                  <a:schemeClr val="accent3">
                    <a:lumMod val="25000"/>
                  </a:schemeClr>
                </a:solidFill>
                <a:latin typeface="Abadi"/>
              </a:rPr>
              <a:t> from SPACEXTBL where Customer = "NASA (CRS</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Task 4: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AVG(PAYLOAD_MASS__KG_) as </a:t>
            </a:r>
            <a:r>
              <a:rPr lang="en-US" sz="1200" dirty="0" err="1">
                <a:solidFill>
                  <a:schemeClr val="accent3">
                    <a:lumMod val="25000"/>
                  </a:schemeClr>
                </a:solidFill>
                <a:latin typeface="Abadi"/>
              </a:rPr>
              <a:t>Average_Payload_Mass</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 "F9 </a:t>
            </a:r>
            <a:r>
              <a:rPr lang="en-US" sz="1200" dirty="0" smtClean="0">
                <a:solidFill>
                  <a:schemeClr val="accent3">
                    <a:lumMod val="25000"/>
                  </a:schemeClr>
                </a:solidFill>
                <a:latin typeface="Abadi"/>
              </a:rPr>
              <a:t>v1.1“</a:t>
            </a:r>
          </a:p>
          <a:p>
            <a:pPr>
              <a:lnSpc>
                <a:spcPct val="100000"/>
              </a:lnSpc>
              <a:spcBef>
                <a:spcPts val="1400"/>
              </a:spcBef>
            </a:pPr>
            <a:r>
              <a:rPr lang="en-US" sz="1200" dirty="0">
                <a:solidFill>
                  <a:schemeClr val="accent3">
                    <a:lumMod val="25000"/>
                  </a:schemeClr>
                </a:solidFill>
                <a:latin typeface="Abadi"/>
              </a:rPr>
              <a:t>Task 5: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min(Date) as </a:t>
            </a:r>
            <a:r>
              <a:rPr lang="en-US" sz="1200" dirty="0" err="1">
                <a:solidFill>
                  <a:schemeClr val="accent3">
                    <a:lumMod val="25000"/>
                  </a:schemeClr>
                </a:solidFill>
                <a:latin typeface="Abadi"/>
              </a:rPr>
              <a:t>date_successful_landing</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 "Success (drone ship</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Task 6: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 "Success (ground pad)" and "PAYLOAD_MASS__KG_" &gt; 4000 and "PAYLOAD_MASS__KG_" &lt; </a:t>
            </a:r>
            <a:r>
              <a:rPr lang="en-US" sz="1200" dirty="0" smtClean="0">
                <a:solidFill>
                  <a:schemeClr val="accent3">
                    <a:lumMod val="25000"/>
                  </a:schemeClr>
                </a:solidFill>
                <a:latin typeface="Abadi"/>
              </a:rPr>
              <a:t>6000</a:t>
            </a:r>
          </a:p>
          <a:p>
            <a:pPr>
              <a:lnSpc>
                <a:spcPct val="100000"/>
              </a:lnSpc>
              <a:spcBef>
                <a:spcPts val="1400"/>
              </a:spcBef>
            </a:pPr>
            <a:r>
              <a:rPr lang="en-US" sz="1200" dirty="0">
                <a:solidFill>
                  <a:schemeClr val="accent3">
                    <a:lumMod val="25000"/>
                  </a:schemeClr>
                </a:solidFill>
                <a:latin typeface="Abadi"/>
              </a:rPr>
              <a:t>Task 7: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count(*) as </a:t>
            </a:r>
            <a:r>
              <a:rPr lang="en-US" sz="1200" dirty="0" err="1">
                <a:solidFill>
                  <a:schemeClr val="accent3">
                    <a:lumMod val="25000"/>
                  </a:schemeClr>
                </a:solidFill>
                <a:latin typeface="Abadi"/>
              </a:rPr>
              <a:t>num_successful_outcomes</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like "Success</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count(*) as </a:t>
            </a:r>
            <a:r>
              <a:rPr lang="en-US" sz="1200" dirty="0" err="1">
                <a:solidFill>
                  <a:schemeClr val="accent3">
                    <a:lumMod val="25000"/>
                  </a:schemeClr>
                </a:solidFill>
                <a:latin typeface="Abadi"/>
              </a:rPr>
              <a:t>num_failure_outcomes</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like "Failure</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Task 8: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SPACEXTBL where "PAYLOAD_MASS__KG_" = (Select MAX("PAYLOAD_MASS__KG_") from SPACEXTBL</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Task 9: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 6, 2) AS </a:t>
            </a:r>
            <a:r>
              <a:rPr lang="en-US" sz="1200" dirty="0" err="1">
                <a:solidFill>
                  <a:schemeClr val="accent3">
                    <a:lumMod val="25000"/>
                  </a:schemeClr>
                </a:solidFill>
                <a:latin typeface="Abadi"/>
              </a:rPr>
              <a:t>Month_Number</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SPACEXTBL WHERE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 0, 5) = '2017'AND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LIKE 'Success</a:t>
            </a:r>
            <a:r>
              <a:rPr lang="en-US" sz="1200" dirty="0" smtClean="0">
                <a:solidFill>
                  <a:schemeClr val="accent3">
                    <a:lumMod val="25000"/>
                  </a:schemeClr>
                </a:solidFill>
                <a:latin typeface="Abadi"/>
              </a:rPr>
              <a:t>%‘</a:t>
            </a:r>
          </a:p>
          <a:p>
            <a:pPr>
              <a:lnSpc>
                <a:spcPct val="100000"/>
              </a:lnSpc>
              <a:spcBef>
                <a:spcPts val="1400"/>
              </a:spcBef>
            </a:pPr>
            <a:r>
              <a:rPr lang="en-US" sz="1200" dirty="0">
                <a:solidFill>
                  <a:schemeClr val="accent3">
                    <a:lumMod val="25000"/>
                  </a:schemeClr>
                </a:solidFill>
                <a:latin typeface="Abadi"/>
              </a:rPr>
              <a:t>Task 10: %</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COUNT(*) AS </a:t>
            </a:r>
            <a:r>
              <a:rPr lang="en-US" sz="1200" dirty="0" err="1">
                <a:solidFill>
                  <a:schemeClr val="accent3">
                    <a:lumMod val="25000"/>
                  </a:schemeClr>
                </a:solidFill>
                <a:latin typeface="Abadi"/>
              </a:rPr>
              <a:t>Outcome_Count</a:t>
            </a:r>
            <a:r>
              <a:rPr lang="en-US" sz="1200" dirty="0">
                <a:solidFill>
                  <a:schemeClr val="accent3">
                    <a:lumMod val="25000"/>
                  </a:schemeClr>
                </a:solidFill>
                <a:latin typeface="Abadi"/>
              </a:rPr>
              <a:t> FROM SPACEXTBL WHERE "Date" BETWEEN '2010-06-04' AND '2017-03-20' group by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ORDER BY </a:t>
            </a:r>
            <a:r>
              <a:rPr lang="en-US" sz="1200" dirty="0" err="1">
                <a:solidFill>
                  <a:schemeClr val="accent3">
                    <a:lumMod val="25000"/>
                  </a:schemeClr>
                </a:solidFill>
                <a:latin typeface="Abadi"/>
              </a:rPr>
              <a:t>Outcome_Count</a:t>
            </a:r>
            <a:r>
              <a:rPr lang="en-US" sz="1200" dirty="0">
                <a:solidFill>
                  <a:schemeClr val="accent3">
                    <a:lumMod val="25000"/>
                  </a:schemeClr>
                </a:solidFill>
                <a:latin typeface="Abadi"/>
              </a:rPr>
              <a:t> DESC</a:t>
            </a:r>
            <a:endParaRPr lang="en-US" sz="1200" dirty="0" smtClean="0">
              <a:solidFill>
                <a:schemeClr val="accent3">
                  <a:lumMod val="25000"/>
                </a:schemeClr>
              </a:solidFill>
              <a:latin typeface="Abadi"/>
            </a:endParaRPr>
          </a:p>
          <a:p>
            <a:pPr>
              <a:lnSpc>
                <a:spcPct val="100000"/>
              </a:lnSpc>
              <a:spcBef>
                <a:spcPts val="1400"/>
              </a:spcBef>
            </a:pPr>
            <a:endParaRPr lang="en-US" sz="1200" dirty="0" smtClean="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EDA with SQL notebook, as an external reference and peer-review </a:t>
            </a:r>
            <a:r>
              <a:rPr lang="en-US" sz="22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github.com/ckmak9999/ibm_datascience_capstone/blob/766566d290a157276c54dee35c6dfb8ebf0b1f31/2_1_jupyter-labs-eda-sql-edx_sqllite.ipynb</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117871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838199" y="1253331"/>
            <a:ext cx="10786353" cy="435133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Summarize what map objects such as markers, circles, lines, etc. you created and added to a folium </a:t>
            </a:r>
            <a:r>
              <a:rPr lang="en-US" sz="1800" dirty="0" smtClean="0">
                <a:solidFill>
                  <a:schemeClr val="accent3">
                    <a:lumMod val="25000"/>
                  </a:schemeClr>
                </a:solidFill>
                <a:latin typeface="Abadi" panose="020B0604020104020204" pitchFamily="34" charset="0"/>
              </a:rPr>
              <a:t>map</a:t>
            </a:r>
          </a:p>
          <a:p>
            <a:pPr>
              <a:lnSpc>
                <a:spcPct val="100000"/>
              </a:lnSpc>
              <a:spcBef>
                <a:spcPts val="1400"/>
              </a:spcBef>
            </a:pPr>
            <a:r>
              <a:rPr lang="en-US" sz="1800" dirty="0" smtClean="0">
                <a:solidFill>
                  <a:schemeClr val="accent3">
                    <a:lumMod val="25000"/>
                  </a:schemeClr>
                </a:solidFill>
                <a:latin typeface="Abadi" panose="020B0604020104020204" pitchFamily="34" charset="0"/>
              </a:rPr>
              <a:t>Explain </a:t>
            </a:r>
            <a:r>
              <a:rPr lang="en-US" sz="1800" dirty="0">
                <a:solidFill>
                  <a:schemeClr val="accent3">
                    <a:lumMod val="25000"/>
                  </a:schemeClr>
                </a:solidFill>
                <a:latin typeface="Abadi" panose="020B0604020104020204" pitchFamily="34" charset="0"/>
              </a:rPr>
              <a:t>why you added those </a:t>
            </a:r>
            <a:r>
              <a:rPr lang="en-US" sz="1800" dirty="0" smtClean="0">
                <a:solidFill>
                  <a:schemeClr val="accent3">
                    <a:lumMod val="25000"/>
                  </a:schemeClr>
                </a:solidFill>
                <a:latin typeface="Abadi" panose="020B0604020104020204" pitchFamily="34" charset="0"/>
              </a:rPr>
              <a:t>objects</a:t>
            </a:r>
            <a:endParaRPr lang="en-US" sz="18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err="1" smtClean="0">
                <a:solidFill>
                  <a:schemeClr val="accent3">
                    <a:lumMod val="25000"/>
                  </a:schemeClr>
                </a:solidFill>
                <a:latin typeface="Abadi" panose="020B0604020104020204" pitchFamily="34" charset="0"/>
              </a:rPr>
              <a:t>Folium.Circle</a:t>
            </a:r>
            <a:r>
              <a:rPr lang="en-US" sz="1800" dirty="0" smtClean="0">
                <a:solidFill>
                  <a:schemeClr val="accent3">
                    <a:lumMod val="25000"/>
                  </a:schemeClr>
                </a:solidFill>
                <a:latin typeface="Abadi" panose="020B0604020104020204" pitchFamily="34" charset="0"/>
              </a:rPr>
              <a:t>: create for NASA Johnson Space Center</a:t>
            </a:r>
          </a:p>
          <a:p>
            <a:pPr marL="0" indent="0">
              <a:lnSpc>
                <a:spcPct val="100000"/>
              </a:lnSpc>
              <a:spcBef>
                <a:spcPts val="1400"/>
              </a:spcBef>
              <a:buNone/>
            </a:pPr>
            <a:r>
              <a:rPr lang="en-US" sz="1800" dirty="0" err="1" smtClean="0">
                <a:solidFill>
                  <a:schemeClr val="accent3">
                    <a:lumMod val="25000"/>
                  </a:schemeClr>
                </a:solidFill>
                <a:latin typeface="Abadi" panose="020B0604020104020204" pitchFamily="34" charset="0"/>
              </a:rPr>
              <a:t>Folium.map.Marker</a:t>
            </a:r>
            <a:r>
              <a:rPr lang="en-US" sz="1800" dirty="0" smtClean="0">
                <a:solidFill>
                  <a:schemeClr val="accent3">
                    <a:lumMod val="25000"/>
                  </a:schemeClr>
                </a:solidFill>
                <a:latin typeface="Abadi" panose="020B0604020104020204" pitchFamily="34" charset="0"/>
              </a:rPr>
              <a:t>: to add coordinate and information of the spot. Add color of the marker to show successful outcome or not.</a:t>
            </a:r>
          </a:p>
          <a:p>
            <a:pPr marL="0" indent="0">
              <a:lnSpc>
                <a:spcPct val="100000"/>
              </a:lnSpc>
              <a:spcBef>
                <a:spcPts val="1400"/>
              </a:spcBef>
              <a:buNone/>
            </a:pPr>
            <a:r>
              <a:rPr lang="en-US" sz="1800" dirty="0" err="1" smtClean="0">
                <a:solidFill>
                  <a:schemeClr val="accent3">
                    <a:lumMod val="25000"/>
                  </a:schemeClr>
                </a:solidFill>
                <a:latin typeface="Abadi" panose="020B0604020104020204" pitchFamily="34" charset="0"/>
              </a:rPr>
              <a:t>Folium.Polyline</a:t>
            </a:r>
            <a:r>
              <a:rPr lang="en-US" sz="1800" dirty="0" smtClean="0">
                <a:solidFill>
                  <a:schemeClr val="accent3">
                    <a:lumMod val="25000"/>
                  </a:schemeClr>
                </a:solidFill>
                <a:latin typeface="Abadi" panose="020B0604020104020204" pitchFamily="34" charset="0"/>
              </a:rPr>
              <a:t>: to show the calculated distance between the launch site and other objects such as closest city, railway, highway, coastline.</a:t>
            </a:r>
          </a:p>
          <a:p>
            <a:pPr>
              <a:lnSpc>
                <a:spcPct val="100000"/>
              </a:lnSpc>
              <a:spcBef>
                <a:spcPts val="1400"/>
              </a:spcBef>
            </a:pPr>
            <a:r>
              <a:rPr lang="en-US" sz="18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https://github.com/ckmak9999/ibm_datascience_capstone/blob/766566d290a157276c54dee35c6dfb8ebf0b1f31/3_1_lab_jupyter_launch_site_location.jupyterlite.ipynb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sz="2000" dirty="0"/>
          </a:p>
          <a:p>
            <a:endParaRPr lang="en-US" sz="20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770010" y="1361872"/>
            <a:ext cx="9745589" cy="5233481"/>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a:t>
            </a:r>
            <a:r>
              <a:rPr lang="en-US" sz="2200" dirty="0" smtClean="0">
                <a:solidFill>
                  <a:schemeClr val="accent3">
                    <a:lumMod val="25000"/>
                  </a:schemeClr>
                </a:solidFill>
                <a:latin typeface="Abadi" panose="020B0604020104020204" pitchFamily="34" charset="0"/>
              </a:rPr>
              <a:t>dashboard</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Pie chart of total success launches for all sites, indicating the relative ratio of success rates among four launch sites. Hovering on the chart displays the launch site name and number of data points</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Pie chart displaying the total success launches for each of the four individual sites. It shows % of success and fail. Hovering on the chart displays the value of class and number of data points.</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Range slider: x-axis is </a:t>
            </a:r>
            <a:r>
              <a:rPr lang="en-US" sz="1600" dirty="0" err="1" smtClean="0">
                <a:solidFill>
                  <a:schemeClr val="accent3">
                    <a:lumMod val="25000"/>
                  </a:schemeClr>
                </a:solidFill>
                <a:latin typeface="Abadi" panose="020B0604020104020204" pitchFamily="34" charset="0"/>
              </a:rPr>
              <a:t>PayLoad</a:t>
            </a:r>
            <a:r>
              <a:rPr lang="en-US" sz="1600" dirty="0" smtClean="0">
                <a:solidFill>
                  <a:schemeClr val="accent3">
                    <a:lumMod val="25000"/>
                  </a:schemeClr>
                </a:solidFill>
                <a:latin typeface="Abadi" panose="020B0604020104020204" pitchFamily="34" charset="0"/>
              </a:rPr>
              <a:t> Mass (kg). y-axis is class (1 or 0). The color code legend indicates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a:t>
            </a:r>
            <a:r>
              <a:rPr lang="en-US" sz="2200" dirty="0" smtClean="0">
                <a:solidFill>
                  <a:schemeClr val="accent3">
                    <a:lumMod val="25000"/>
                  </a:schemeClr>
                </a:solidFill>
                <a:latin typeface="Abadi" panose="020B0604020104020204" pitchFamily="34" charset="0"/>
              </a:rPr>
              <a:t>interactions</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The plots and interactions provide us insights of: which launch site has more success rate? In each launch site, are Booster Version and </a:t>
            </a:r>
            <a:r>
              <a:rPr lang="en-US" sz="1600" dirty="0" err="1" smtClean="0">
                <a:solidFill>
                  <a:schemeClr val="accent3">
                    <a:lumMod val="25000"/>
                  </a:schemeClr>
                </a:solidFill>
                <a:latin typeface="Abadi" panose="020B0604020104020204" pitchFamily="34" charset="0"/>
              </a:rPr>
              <a:t>PayLoad</a:t>
            </a:r>
            <a:r>
              <a:rPr lang="en-US" sz="1600" dirty="0" smtClean="0">
                <a:solidFill>
                  <a:schemeClr val="accent3">
                    <a:lumMod val="25000"/>
                  </a:schemeClr>
                </a:solidFill>
                <a:latin typeface="Abadi" panose="020B0604020104020204" pitchFamily="34" charset="0"/>
              </a:rPr>
              <a:t> Mass (kg) related to the success rate?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a:t>
            </a:r>
            <a:r>
              <a:rPr lang="en-US" sz="22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https://github.com/ckmak9999/ibm_datascience_capstone/blob/766566d290a157276c54dee35c6dfb8ebf0b1f31/3_2_spacex_dash_app.py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p:cNvSpPr>
            <a:spLocks noGrp="1"/>
          </p:cNvSpPr>
          <p:nvPr>
            <p:ph idx="4294967295"/>
          </p:nvPr>
        </p:nvSpPr>
        <p:spPr>
          <a:xfrm>
            <a:off x="770010" y="4834645"/>
            <a:ext cx="10270884" cy="1896793"/>
          </a:xfrm>
          <a:prstGeom prst="rect">
            <a:avLst/>
          </a:prstGeom>
        </p:spPr>
        <p:txBody>
          <a:bodyPr>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your completed predictive analysis lab, as an external reference and peer-review </a:t>
            </a:r>
            <a:r>
              <a:rPr lang="en-US" sz="22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https://github.com/ckmak9999/ibm_datascience_capstone/blob/766566d290a157276c54dee35c6dfb8ebf0b1f31/4_1_SpaceX_Machine_Learning_Prediction_Part_5.jupyterlite.ipynb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8" name="Group 17"/>
          <p:cNvGrpSpPr/>
          <p:nvPr/>
        </p:nvGrpSpPr>
        <p:grpSpPr>
          <a:xfrm>
            <a:off x="1020694" y="1576176"/>
            <a:ext cx="9876090" cy="2945484"/>
            <a:chOff x="1020694" y="1576176"/>
            <a:chExt cx="9876090" cy="2945484"/>
          </a:xfrm>
        </p:grpSpPr>
        <p:sp>
          <p:nvSpPr>
            <p:cNvPr id="6" name="TextBox 5"/>
            <p:cNvSpPr txBox="1"/>
            <p:nvPr/>
          </p:nvSpPr>
          <p:spPr>
            <a:xfrm>
              <a:off x="1020694" y="1576176"/>
              <a:ext cx="1487876" cy="923330"/>
            </a:xfrm>
            <a:prstGeom prst="rect">
              <a:avLst/>
            </a:prstGeom>
            <a:solidFill>
              <a:schemeClr val="accent1">
                <a:alpha val="70000"/>
              </a:schemeClr>
            </a:solidFill>
          </p:spPr>
          <p:txBody>
            <a:bodyPr wrap="square" rtlCol="0">
              <a:spAutoFit/>
            </a:bodyPr>
            <a:lstStyle/>
            <a:p>
              <a:r>
                <a:rPr lang="en-US" dirty="0" smtClean="0">
                  <a:solidFill>
                    <a:srgbClr val="FFFF00"/>
                  </a:solidFill>
                </a:rPr>
                <a:t>Load dataset generated from EDA</a:t>
              </a:r>
              <a:endParaRPr lang="cs-CZ" dirty="0">
                <a:solidFill>
                  <a:srgbClr val="FFFF00"/>
                </a:solidFill>
              </a:endParaRPr>
            </a:p>
          </p:txBody>
        </p:sp>
        <p:sp>
          <p:nvSpPr>
            <p:cNvPr id="7" name="TextBox 6"/>
            <p:cNvSpPr txBox="1"/>
            <p:nvPr/>
          </p:nvSpPr>
          <p:spPr>
            <a:xfrm>
              <a:off x="2778157" y="1580151"/>
              <a:ext cx="1487876" cy="1754326"/>
            </a:xfrm>
            <a:prstGeom prst="rect">
              <a:avLst/>
            </a:prstGeom>
            <a:solidFill>
              <a:schemeClr val="accent1">
                <a:alpha val="70000"/>
              </a:schemeClr>
            </a:solidFill>
          </p:spPr>
          <p:txBody>
            <a:bodyPr wrap="square" rtlCol="0">
              <a:spAutoFit/>
            </a:bodyPr>
            <a:lstStyle/>
            <a:p>
              <a:r>
                <a:rPr lang="en-US" dirty="0" smtClean="0">
                  <a:solidFill>
                    <a:srgbClr val="FFFF00"/>
                  </a:solidFill>
                </a:rPr>
                <a:t>Split data into training data and testing data sets. Test data set is 20%.</a:t>
              </a:r>
              <a:endParaRPr lang="cs-CZ" dirty="0">
                <a:solidFill>
                  <a:srgbClr val="FFFF00"/>
                </a:solidFill>
              </a:endParaRPr>
            </a:p>
          </p:txBody>
        </p:sp>
        <p:sp>
          <p:nvSpPr>
            <p:cNvPr id="8" name="TextBox 7"/>
            <p:cNvSpPr txBox="1"/>
            <p:nvPr/>
          </p:nvSpPr>
          <p:spPr>
            <a:xfrm>
              <a:off x="4624336" y="1576176"/>
              <a:ext cx="3021606" cy="2031325"/>
            </a:xfrm>
            <a:prstGeom prst="rect">
              <a:avLst/>
            </a:prstGeom>
            <a:solidFill>
              <a:schemeClr val="accent1">
                <a:alpha val="70000"/>
              </a:schemeClr>
            </a:solidFill>
          </p:spPr>
          <p:txBody>
            <a:bodyPr wrap="square" rtlCol="0">
              <a:spAutoFit/>
            </a:bodyPr>
            <a:lstStyle/>
            <a:p>
              <a:r>
                <a:rPr lang="en-US" dirty="0" smtClean="0">
                  <a:solidFill>
                    <a:srgbClr val="FFFF00"/>
                  </a:solidFill>
                </a:rPr>
                <a:t>Apply four models separately</a:t>
              </a:r>
            </a:p>
            <a:p>
              <a:pPr marL="400050" indent="-400050">
                <a:buAutoNum type="romanLcPeriod"/>
              </a:pPr>
              <a:r>
                <a:rPr lang="en-US" dirty="0" smtClean="0">
                  <a:solidFill>
                    <a:srgbClr val="FFFF00"/>
                  </a:solidFill>
                </a:rPr>
                <a:t>Logistic Regression</a:t>
              </a:r>
            </a:p>
            <a:p>
              <a:pPr marL="400050" indent="-400050">
                <a:buAutoNum type="romanLcPeriod"/>
              </a:pPr>
              <a:r>
                <a:rPr lang="en-US" dirty="0" smtClean="0">
                  <a:solidFill>
                    <a:srgbClr val="FFFF00"/>
                  </a:solidFill>
                </a:rPr>
                <a:t>Support vector machine (SVM)</a:t>
              </a:r>
            </a:p>
            <a:p>
              <a:pPr marL="400050" indent="-400050">
                <a:buAutoNum type="romanLcPeriod"/>
              </a:pPr>
              <a:r>
                <a:rPr lang="en-US" dirty="0" smtClean="0">
                  <a:solidFill>
                    <a:srgbClr val="FFFF00"/>
                  </a:solidFill>
                </a:rPr>
                <a:t>Decision tree classifier</a:t>
              </a:r>
            </a:p>
            <a:p>
              <a:pPr marL="400050" indent="-400050">
                <a:buAutoNum type="romanLcPeriod"/>
              </a:pPr>
              <a:r>
                <a:rPr lang="en-US" dirty="0" smtClean="0">
                  <a:solidFill>
                    <a:srgbClr val="FFFF00"/>
                  </a:solidFill>
                </a:rPr>
                <a:t>K nearest neighbors</a:t>
              </a:r>
            </a:p>
            <a:p>
              <a:pPr marL="400050" indent="-400050">
                <a:buAutoNum type="romanLcPeriod"/>
              </a:pPr>
              <a:endParaRPr lang="cs-CZ" dirty="0">
                <a:solidFill>
                  <a:srgbClr val="FFFF00"/>
                </a:solidFill>
              </a:endParaRPr>
            </a:p>
          </p:txBody>
        </p:sp>
        <p:sp>
          <p:nvSpPr>
            <p:cNvPr id="9" name="TextBox 8"/>
            <p:cNvSpPr txBox="1"/>
            <p:nvPr/>
          </p:nvSpPr>
          <p:spPr>
            <a:xfrm>
              <a:off x="7875178" y="1580151"/>
              <a:ext cx="3021606" cy="2031325"/>
            </a:xfrm>
            <a:prstGeom prst="rect">
              <a:avLst/>
            </a:prstGeom>
            <a:solidFill>
              <a:schemeClr val="accent1">
                <a:alpha val="70000"/>
              </a:schemeClr>
            </a:solidFill>
          </p:spPr>
          <p:txBody>
            <a:bodyPr wrap="square" rtlCol="0">
              <a:spAutoFit/>
            </a:bodyPr>
            <a:lstStyle/>
            <a:p>
              <a:r>
                <a:rPr lang="en-US" dirty="0" smtClean="0">
                  <a:solidFill>
                    <a:srgbClr val="FFFF00"/>
                  </a:solidFill>
                </a:rPr>
                <a:t>Determine and compare</a:t>
              </a:r>
            </a:p>
            <a:p>
              <a:pPr marL="342900" indent="-342900">
                <a:buAutoNum type="arabicPeriod"/>
              </a:pPr>
              <a:r>
                <a:rPr lang="en-US" dirty="0" smtClean="0">
                  <a:solidFill>
                    <a:srgbClr val="FFFF00"/>
                  </a:solidFill>
                </a:rPr>
                <a:t>Tuned </a:t>
              </a:r>
              <a:r>
                <a:rPr lang="en-US" dirty="0" err="1" smtClean="0">
                  <a:solidFill>
                    <a:srgbClr val="FFFF00"/>
                  </a:solidFill>
                </a:rPr>
                <a:t>hyperparameters</a:t>
              </a:r>
              <a:endParaRPr lang="en-US" dirty="0" smtClean="0">
                <a:solidFill>
                  <a:srgbClr val="FFFF00"/>
                </a:solidFill>
              </a:endParaRPr>
            </a:p>
            <a:p>
              <a:pPr marL="342900" indent="-342900">
                <a:buAutoNum type="arabicPeriod"/>
              </a:pPr>
              <a:r>
                <a:rPr lang="en-US" dirty="0" smtClean="0">
                  <a:solidFill>
                    <a:srgbClr val="FFFF00"/>
                  </a:solidFill>
                </a:rPr>
                <a:t>Accuracy on validation data</a:t>
              </a:r>
            </a:p>
            <a:p>
              <a:pPr marL="342900" indent="-342900">
                <a:buAutoNum type="arabicPeriod"/>
              </a:pPr>
              <a:r>
                <a:rPr lang="en-US" dirty="0" smtClean="0">
                  <a:solidFill>
                    <a:srgbClr val="FFFF00"/>
                  </a:solidFill>
                </a:rPr>
                <a:t>Accuracy on the test data</a:t>
              </a:r>
            </a:p>
            <a:p>
              <a:pPr marL="342900" indent="-342900">
                <a:buAutoNum type="arabicPeriod"/>
              </a:pPr>
              <a:r>
                <a:rPr lang="en-US" dirty="0" smtClean="0">
                  <a:solidFill>
                    <a:srgbClr val="FFFF00"/>
                  </a:solidFill>
                </a:rPr>
                <a:t>Confusion matrix</a:t>
              </a:r>
            </a:p>
            <a:p>
              <a:pPr marL="400050" indent="-400050">
                <a:buAutoNum type="romanLcPeriod"/>
              </a:pPr>
              <a:endParaRPr lang="cs-CZ" dirty="0">
                <a:solidFill>
                  <a:srgbClr val="FFFF00"/>
                </a:solidFill>
              </a:endParaRPr>
            </a:p>
          </p:txBody>
        </p:sp>
        <p:sp>
          <p:nvSpPr>
            <p:cNvPr id="10" name="TextBox 9"/>
            <p:cNvSpPr txBox="1"/>
            <p:nvPr/>
          </p:nvSpPr>
          <p:spPr>
            <a:xfrm>
              <a:off x="7875178" y="3875329"/>
              <a:ext cx="3021606" cy="646331"/>
            </a:xfrm>
            <a:prstGeom prst="rect">
              <a:avLst/>
            </a:prstGeom>
            <a:solidFill>
              <a:schemeClr val="accent1">
                <a:alpha val="70000"/>
              </a:schemeClr>
            </a:solidFill>
          </p:spPr>
          <p:txBody>
            <a:bodyPr wrap="square" rtlCol="0">
              <a:spAutoFit/>
            </a:bodyPr>
            <a:lstStyle/>
            <a:p>
              <a:r>
                <a:rPr lang="en-US" dirty="0" smtClean="0">
                  <a:solidFill>
                    <a:srgbClr val="FFFF00"/>
                  </a:solidFill>
                </a:rPr>
                <a:t>Which model is the best?</a:t>
              </a:r>
            </a:p>
            <a:p>
              <a:pPr marL="400050" indent="-400050">
                <a:buAutoNum type="romanLcPeriod"/>
              </a:pPr>
              <a:endParaRPr lang="cs-CZ" dirty="0">
                <a:solidFill>
                  <a:srgbClr val="FFFF00"/>
                </a:solidFill>
              </a:endParaRPr>
            </a:p>
          </p:txBody>
        </p:sp>
        <p:cxnSp>
          <p:nvCxnSpPr>
            <p:cNvPr id="11" name="Straight Arrow Connector 10"/>
            <p:cNvCxnSpPr>
              <a:stCxn id="6" idx="3"/>
            </p:cNvCxnSpPr>
            <p:nvPr/>
          </p:nvCxnSpPr>
          <p:spPr>
            <a:xfrm>
              <a:off x="2508570" y="2037841"/>
              <a:ext cx="26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66033" y="2037841"/>
              <a:ext cx="358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45942" y="2037841"/>
              <a:ext cx="229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a:off x="9385981" y="3611476"/>
              <a:ext cx="0" cy="263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1422576"/>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864972" y="1357007"/>
            <a:ext cx="10895767" cy="507020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a:t>
            </a:r>
            <a:r>
              <a:rPr lang="en-CA" sz="2200" dirty="0" smtClean="0">
                <a:solidFill>
                  <a:schemeClr val="accent3">
                    <a:lumMod val="25000"/>
                  </a:schemeClr>
                </a:solidFill>
                <a:latin typeface="Abadi" panose="020B0604020104020204" pitchFamily="34" charset="0"/>
              </a:rPr>
              <a:t>Site</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Show </a:t>
            </a:r>
            <a:r>
              <a:rPr lang="en-US" sz="2200" dirty="0">
                <a:solidFill>
                  <a:schemeClr val="accent3">
                    <a:lumMod val="25000"/>
                  </a:schemeClr>
                </a:solidFill>
                <a:latin typeface="Abadi" panose="020B0604020104020204" pitchFamily="34" charset="0"/>
              </a:rPr>
              <a:t>the screenshot of the scatter plot with </a:t>
            </a:r>
            <a:r>
              <a:rPr lang="en-US" sz="2200" dirty="0" smtClean="0">
                <a:solidFill>
                  <a:schemeClr val="accent3">
                    <a:lumMod val="25000"/>
                  </a:schemeClr>
                </a:solidFill>
                <a:latin typeface="Abadi" panose="020B0604020104020204" pitchFamily="34" charset="0"/>
              </a:rPr>
              <a:t>explanations</a:t>
            </a: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Different launch sites have different success rates dependent on the Flight Number. </a:t>
            </a: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At CCAFS LC-40, success rate increases when flight number is more than 40.</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At </a:t>
            </a:r>
            <a:r>
              <a:rPr lang="en-US" sz="1800" dirty="0" smtClean="0">
                <a:solidFill>
                  <a:schemeClr val="accent3">
                    <a:lumMod val="25000"/>
                  </a:schemeClr>
                </a:solidFill>
                <a:latin typeface="Abadi" panose="020B0604020104020204" pitchFamily="34" charset="0"/>
              </a:rPr>
              <a:t>VAFB SLC 4E, </a:t>
            </a:r>
            <a:r>
              <a:rPr lang="en-US" sz="1800" dirty="0">
                <a:solidFill>
                  <a:schemeClr val="accent3">
                    <a:lumMod val="25000"/>
                  </a:schemeClr>
                </a:solidFill>
                <a:latin typeface="Abadi" panose="020B0604020104020204" pitchFamily="34" charset="0"/>
              </a:rPr>
              <a:t>success rate increases when flight number is more than 2</a:t>
            </a:r>
            <a:r>
              <a:rPr lang="en-US" sz="1800" dirty="0" smtClean="0">
                <a:solidFill>
                  <a:schemeClr val="accent3">
                    <a:lumMod val="25000"/>
                  </a:schemeClr>
                </a:solidFill>
                <a:latin typeface="Abadi" panose="020B0604020104020204" pitchFamily="34" charset="0"/>
              </a:rPr>
              <a:t>0</a:t>
            </a:r>
            <a:r>
              <a:rPr lang="en-US" sz="18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18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302164" y="3730048"/>
            <a:ext cx="11458575" cy="229552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1252634"/>
            <a:ext cx="11078278" cy="509675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a:t>
            </a:r>
            <a:r>
              <a:rPr lang="en-CA"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a:t>
            </a:r>
            <a:r>
              <a:rPr lang="en-US" sz="2200" dirty="0" smtClean="0">
                <a:solidFill>
                  <a:schemeClr val="accent3">
                    <a:lumMod val="25000"/>
                  </a:schemeClr>
                </a:solidFill>
                <a:latin typeface="Abadi" panose="020B0604020104020204" pitchFamily="34" charset="0"/>
              </a:rPr>
              <a:t>explanations</a:t>
            </a: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At VAFB-SLC launch site, there are no rockets launched for heavy payload mass (greater than 10000kg).</a:t>
            </a:r>
            <a:endParaRPr lang="en-US" sz="18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671512" y="2796598"/>
            <a:ext cx="10848975" cy="21526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p:cNvSpPr>
            <a:spLocks noGrp="1"/>
          </p:cNvSpPr>
          <p:nvPr>
            <p:ph type="body" sz="half" idx="4294967295"/>
          </p:nvPr>
        </p:nvSpPr>
        <p:spPr>
          <a:xfrm>
            <a:off x="770011" y="1264990"/>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2157740"/>
            <a:ext cx="5932346" cy="4607035"/>
          </a:xfrm>
          <a:prstGeom prst="rect">
            <a:avLst/>
          </a:prstGeom>
        </p:spPr>
      </p:pic>
      <p:sp>
        <p:nvSpPr>
          <p:cNvPr id="6" name="TextBox 5"/>
          <p:cNvSpPr txBox="1"/>
          <p:nvPr/>
        </p:nvSpPr>
        <p:spPr>
          <a:xfrm>
            <a:off x="7130375" y="2266543"/>
            <a:ext cx="4007795" cy="1477328"/>
          </a:xfrm>
          <a:prstGeom prst="rect">
            <a:avLst/>
          </a:prstGeom>
          <a:noFill/>
        </p:spPr>
        <p:txBody>
          <a:bodyPr wrap="square" rtlCol="0">
            <a:spAutoFit/>
          </a:bodyPr>
          <a:lstStyle/>
          <a:p>
            <a:r>
              <a:rPr lang="en-US" dirty="0" smtClean="0"/>
              <a:t>Which orbits have high success rate?</a:t>
            </a:r>
          </a:p>
          <a:p>
            <a:r>
              <a:rPr lang="en-US" dirty="0" smtClean="0"/>
              <a:t>VLEO: &gt; 0.8</a:t>
            </a:r>
          </a:p>
          <a:p>
            <a:r>
              <a:rPr lang="en-US" dirty="0" smtClean="0"/>
              <a:t>SSO, HEO, GEO and ES-L1 gives 100% success rate.</a:t>
            </a:r>
          </a:p>
          <a:p>
            <a:endParaRPr lang="cs-CZ"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p:cNvSpPr>
            <a:spLocks noGrp="1"/>
          </p:cNvSpPr>
          <p:nvPr>
            <p:ph type="body" sz="half" idx="4294967295"/>
          </p:nvPr>
        </p:nvSpPr>
        <p:spPr>
          <a:xfrm>
            <a:off x="770010" y="1281815"/>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0" y="2273816"/>
            <a:ext cx="5796160" cy="4267022"/>
          </a:xfrm>
          <a:prstGeom prst="rect">
            <a:avLst/>
          </a:prstGeom>
        </p:spPr>
      </p:pic>
      <p:sp>
        <p:nvSpPr>
          <p:cNvPr id="6" name="TextBox 5"/>
          <p:cNvSpPr txBox="1"/>
          <p:nvPr/>
        </p:nvSpPr>
        <p:spPr>
          <a:xfrm>
            <a:off x="7130375" y="2266543"/>
            <a:ext cx="4007795" cy="2031325"/>
          </a:xfrm>
          <a:prstGeom prst="rect">
            <a:avLst/>
          </a:prstGeom>
          <a:noFill/>
        </p:spPr>
        <p:txBody>
          <a:bodyPr wrap="square" rtlCol="0">
            <a:spAutoFit/>
          </a:bodyPr>
          <a:lstStyle/>
          <a:p>
            <a:r>
              <a:rPr lang="en-US" dirty="0" smtClean="0"/>
              <a:t>In the LEO orbit, the success appears related to the number </a:t>
            </a:r>
            <a:r>
              <a:rPr lang="en-US" dirty="0"/>
              <a:t>o</a:t>
            </a:r>
            <a:r>
              <a:rPr lang="en-US" dirty="0" smtClean="0"/>
              <a:t>f flights. Success increases when flight number increases.</a:t>
            </a:r>
          </a:p>
          <a:p>
            <a:r>
              <a:rPr lang="en-US" dirty="0" smtClean="0"/>
              <a:t>In the GTO orbit, there seems to be no relationship between flight number and success.</a:t>
            </a:r>
          </a:p>
          <a:p>
            <a:endParaRPr lang="cs-CZ"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p:cNvSpPr>
            <a:spLocks noGrp="1"/>
          </p:cNvSpPr>
          <p:nvPr>
            <p:ph type="body" sz="half" idx="4294967295"/>
          </p:nvPr>
        </p:nvSpPr>
        <p:spPr>
          <a:xfrm>
            <a:off x="770010" y="1288915"/>
            <a:ext cx="10601623" cy="319553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57560" y="2163095"/>
            <a:ext cx="5708610" cy="4437223"/>
          </a:xfrm>
          <a:prstGeom prst="rect">
            <a:avLst/>
          </a:prstGeom>
        </p:spPr>
      </p:pic>
      <p:sp>
        <p:nvSpPr>
          <p:cNvPr id="6" name="TextBox 5"/>
          <p:cNvSpPr txBox="1"/>
          <p:nvPr/>
        </p:nvSpPr>
        <p:spPr>
          <a:xfrm>
            <a:off x="6965004" y="2199486"/>
            <a:ext cx="4007795" cy="1200329"/>
          </a:xfrm>
          <a:prstGeom prst="rect">
            <a:avLst/>
          </a:prstGeom>
          <a:noFill/>
        </p:spPr>
        <p:txBody>
          <a:bodyPr wrap="square" rtlCol="0">
            <a:spAutoFit/>
          </a:bodyPr>
          <a:lstStyle/>
          <a:p>
            <a:r>
              <a:rPr lang="en-US" dirty="0" smtClean="0"/>
              <a:t>With heavy payloads, the successful landing or positive landing rate are more for the Polar, LEO and ISS orbits.</a:t>
            </a:r>
          </a:p>
          <a:p>
            <a:endParaRPr lang="cs-CZ"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p:cNvSpPr>
            <a:spLocks noGrp="1"/>
          </p:cNvSpPr>
          <p:nvPr>
            <p:ph type="body" sz="half" idx="4294967295"/>
          </p:nvPr>
        </p:nvSpPr>
        <p:spPr>
          <a:xfrm>
            <a:off x="770011" y="1291545"/>
            <a:ext cx="10515600" cy="35041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a:t>
            </a:r>
            <a:r>
              <a:rPr lang="en-US" sz="2200" dirty="0" smtClean="0">
                <a:solidFill>
                  <a:schemeClr val="accent3">
                    <a:lumMod val="25000"/>
                  </a:schemeClr>
                </a:solidFill>
                <a:latin typeface="Abadi" panose="020B0604020104020204" pitchFamily="34" charset="0"/>
              </a:rPr>
              <a:t>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770011" y="2229616"/>
            <a:ext cx="5478599" cy="4394920"/>
          </a:xfrm>
          <a:prstGeom prst="rect">
            <a:avLst/>
          </a:prstGeom>
        </p:spPr>
      </p:pic>
      <p:sp>
        <p:nvSpPr>
          <p:cNvPr id="6" name="TextBox 5"/>
          <p:cNvSpPr txBox="1"/>
          <p:nvPr/>
        </p:nvSpPr>
        <p:spPr>
          <a:xfrm>
            <a:off x="6965004" y="2199486"/>
            <a:ext cx="4007795" cy="923330"/>
          </a:xfrm>
          <a:prstGeom prst="rect">
            <a:avLst/>
          </a:prstGeom>
          <a:noFill/>
        </p:spPr>
        <p:txBody>
          <a:bodyPr wrap="square" rtlCol="0">
            <a:spAutoFit/>
          </a:bodyPr>
          <a:lstStyle/>
          <a:p>
            <a:r>
              <a:rPr lang="en-US" dirty="0" smtClean="0"/>
              <a:t>Success rate kept increasing since 2013 till 2020.</a:t>
            </a:r>
          </a:p>
          <a:p>
            <a:endParaRPr lang="cs-CZ"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1" y="1358336"/>
            <a:ext cx="9745589" cy="4808999"/>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command to find the distinct </a:t>
            </a:r>
            <a:r>
              <a:rPr lang="en-US" sz="2200" dirty="0" err="1" smtClean="0">
                <a:solidFill>
                  <a:schemeClr val="accent3">
                    <a:lumMod val="25000"/>
                  </a:schemeClr>
                </a:solidFill>
                <a:latin typeface="Abadi" panose="020B0604020104020204" pitchFamily="34" charset="0"/>
              </a:rPr>
              <a:t>launch_site</a:t>
            </a:r>
            <a:r>
              <a:rPr lang="en-US" sz="2200" dirty="0" smtClean="0">
                <a:solidFill>
                  <a:schemeClr val="accent3">
                    <a:lumMod val="25000"/>
                  </a:schemeClr>
                </a:solidFill>
                <a:latin typeface="Abadi" panose="020B0604020104020204" pitchFamily="34" charset="0"/>
              </a:rPr>
              <a:t> record from the SPACEXTBL database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4"/>
          <a:stretch>
            <a:fillRect/>
          </a:stretch>
        </p:blipFill>
        <p:spPr>
          <a:xfrm>
            <a:off x="770012" y="2118839"/>
            <a:ext cx="6282542" cy="378697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1" y="1253331"/>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to search all records from SPACEXTBL when the </a:t>
            </a:r>
            <a:r>
              <a:rPr lang="en-US" sz="2200" dirty="0" err="1" smtClean="0">
                <a:solidFill>
                  <a:schemeClr val="accent3">
                    <a:lumMod val="25000"/>
                  </a:schemeClr>
                </a:solidFill>
                <a:latin typeface="Abadi" panose="020B0604020104020204" pitchFamily="34" charset="0"/>
              </a:rPr>
              <a:t>launch_site</a:t>
            </a:r>
            <a:r>
              <a:rPr lang="en-US" sz="2200" dirty="0" smtClean="0">
                <a:solidFill>
                  <a:schemeClr val="accent3">
                    <a:lumMod val="25000"/>
                  </a:schemeClr>
                </a:solidFill>
                <a:latin typeface="Abadi" panose="020B0604020104020204" pitchFamily="34" charset="0"/>
              </a:rPr>
              <a:t> has words starting with ‘KSC’. Limit to display the top five entries.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2" name="Picture 1"/>
          <p:cNvPicPr>
            <a:picLocks noChangeAspect="1"/>
          </p:cNvPicPr>
          <p:nvPr/>
        </p:nvPicPr>
        <p:blipFill>
          <a:blip r:embed="rId4"/>
          <a:stretch>
            <a:fillRect/>
          </a:stretch>
        </p:blipFill>
        <p:spPr>
          <a:xfrm>
            <a:off x="770010" y="2085023"/>
            <a:ext cx="10881259" cy="361538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323100"/>
            <a:ext cx="10387615" cy="51041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a:t>
            </a:r>
            <a:r>
              <a:rPr lang="en-US" sz="1400" dirty="0" smtClean="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1400" dirty="0" smtClean="0">
                <a:solidFill>
                  <a:schemeClr val="accent3">
                    <a:lumMod val="25000"/>
                  </a:schemeClr>
                </a:solidFill>
                <a:latin typeface="Abadi" panose="020B0604020104020204" pitchFamily="34" charset="0"/>
              </a:rPr>
              <a:t>In this project, data collection is achieved by </a:t>
            </a:r>
            <a:r>
              <a:rPr lang="en-US" sz="1400" dirty="0" err="1" smtClean="0">
                <a:solidFill>
                  <a:schemeClr val="accent3">
                    <a:lumMod val="25000"/>
                  </a:schemeClr>
                </a:solidFill>
                <a:latin typeface="Abadi" panose="020B0604020104020204" pitchFamily="34" charset="0"/>
              </a:rPr>
              <a:t>SpaceX</a:t>
            </a:r>
            <a:r>
              <a:rPr lang="en-US" sz="1400" dirty="0" smtClean="0">
                <a:solidFill>
                  <a:schemeClr val="accent3">
                    <a:lumMod val="25000"/>
                  </a:schemeClr>
                </a:solidFill>
                <a:latin typeface="Abadi" panose="020B0604020104020204" pitchFamily="34" charset="0"/>
              </a:rPr>
              <a:t> API. Data is cleaned up. Exploratory data analysis (EDA) using visualization SQL are performed. Interactive visual analytics using Folium and </a:t>
            </a:r>
            <a:r>
              <a:rPr lang="en-US" sz="1400" dirty="0" err="1" smtClean="0">
                <a:solidFill>
                  <a:schemeClr val="accent3">
                    <a:lumMod val="25000"/>
                  </a:schemeClr>
                </a:solidFill>
                <a:latin typeface="Abadi" panose="020B0604020104020204" pitchFamily="34" charset="0"/>
              </a:rPr>
              <a:t>Plotly</a:t>
            </a:r>
            <a:r>
              <a:rPr lang="en-US" sz="1400" dirty="0" smtClean="0">
                <a:solidFill>
                  <a:schemeClr val="accent3">
                    <a:lumMod val="25000"/>
                  </a:schemeClr>
                </a:solidFill>
                <a:latin typeface="Abadi" panose="020B0604020104020204" pitchFamily="34" charset="0"/>
              </a:rPr>
              <a:t> Dash are carried out. At the end, predictive analysis using classification models is done.</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Summary of all </a:t>
            </a:r>
            <a:r>
              <a:rPr lang="en-US" sz="1400" dirty="0" smtClean="0">
                <a:solidFill>
                  <a:schemeClr val="accent3">
                    <a:lumMod val="25000"/>
                  </a:schemeClr>
                </a:solidFill>
                <a:latin typeface="Abadi" panose="020B0604020104020204" pitchFamily="34" charset="0"/>
              </a:rPr>
              <a:t>results</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From EDA through visualization:</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At </a:t>
            </a:r>
            <a:r>
              <a:rPr lang="en-US" sz="1400" dirty="0">
                <a:solidFill>
                  <a:schemeClr val="accent3">
                    <a:lumMod val="25000"/>
                  </a:schemeClr>
                </a:solidFill>
                <a:latin typeface="Abadi" panose="020B0604020104020204" pitchFamily="34" charset="0"/>
              </a:rPr>
              <a:t>CCAFS LC-40, success rate increases when flight number is more than </a:t>
            </a:r>
            <a:r>
              <a:rPr lang="en-US" sz="1400" dirty="0" smtClean="0">
                <a:solidFill>
                  <a:schemeClr val="accent3">
                    <a:lumMod val="25000"/>
                  </a:schemeClr>
                </a:solidFill>
                <a:latin typeface="Abadi" panose="020B0604020104020204" pitchFamily="34" charset="0"/>
              </a:rPr>
              <a:t>40. At </a:t>
            </a:r>
            <a:r>
              <a:rPr lang="en-US" sz="1400" dirty="0">
                <a:solidFill>
                  <a:schemeClr val="accent3">
                    <a:lumMod val="25000"/>
                  </a:schemeClr>
                </a:solidFill>
                <a:latin typeface="Abadi" panose="020B0604020104020204" pitchFamily="34" charset="0"/>
              </a:rPr>
              <a:t>VAFB SLC 4E, success rate increases when flight number is more than 20.</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At VAFB-SLC launch site, there are no rockets launched for heavy payload mass (greater than 10000kg).</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Which orbits have high success </a:t>
            </a:r>
            <a:r>
              <a:rPr lang="en-US" sz="1400" dirty="0" smtClean="0">
                <a:solidFill>
                  <a:schemeClr val="accent3">
                    <a:lumMod val="25000"/>
                  </a:schemeClr>
                </a:solidFill>
                <a:latin typeface="Abadi" panose="020B0604020104020204" pitchFamily="34" charset="0"/>
              </a:rPr>
              <a:t>rate? VLEO</a:t>
            </a:r>
            <a:r>
              <a:rPr lang="en-US" sz="1400" dirty="0">
                <a:solidFill>
                  <a:schemeClr val="accent3">
                    <a:lumMod val="25000"/>
                  </a:schemeClr>
                </a:solidFill>
                <a:latin typeface="Abadi" panose="020B0604020104020204" pitchFamily="34" charset="0"/>
              </a:rPr>
              <a:t>: &gt; </a:t>
            </a:r>
            <a:r>
              <a:rPr lang="en-US" sz="1400" dirty="0" smtClean="0">
                <a:solidFill>
                  <a:schemeClr val="accent3">
                    <a:lumMod val="25000"/>
                  </a:schemeClr>
                </a:solidFill>
                <a:latin typeface="Abadi" panose="020B0604020104020204" pitchFamily="34" charset="0"/>
              </a:rPr>
              <a:t>0.8. SSO</a:t>
            </a:r>
            <a:r>
              <a:rPr lang="en-US" sz="1400" dirty="0">
                <a:solidFill>
                  <a:schemeClr val="accent3">
                    <a:lumMod val="25000"/>
                  </a:schemeClr>
                </a:solidFill>
                <a:latin typeface="Abadi" panose="020B0604020104020204" pitchFamily="34" charset="0"/>
              </a:rPr>
              <a:t>, HEO, GEO and ES-L1 gives 100% success rate</a:t>
            </a:r>
            <a:r>
              <a:rPr lang="en-US" sz="14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In the LEO orbit, the success appears related to the number of flights. Success increases when flight number </a:t>
            </a:r>
            <a:r>
              <a:rPr lang="en-US" sz="1400" dirty="0" smtClean="0">
                <a:solidFill>
                  <a:schemeClr val="accent3">
                    <a:lumMod val="25000"/>
                  </a:schemeClr>
                </a:solidFill>
                <a:latin typeface="Abadi" panose="020B0604020104020204" pitchFamily="34" charset="0"/>
              </a:rPr>
              <a:t>increases. In the GTO orbit, there seems to be no relationship between flight number and success.</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With heavy payloads, the successful landing or positive landing rate are more for the Polar, LEO and ISS orbits</a:t>
            </a:r>
            <a:r>
              <a:rPr lang="en-US" sz="14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Success rate kept increasing since 2013 till 2020.</a:t>
            </a:r>
          </a:p>
          <a:p>
            <a:pPr marL="0" indent="0">
              <a:lnSpc>
                <a:spcPct val="100000"/>
              </a:lnSpc>
              <a:spcBef>
                <a:spcPts val="1400"/>
              </a:spcBef>
              <a:buNone/>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1" y="1253331"/>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Sum all the “</a:t>
            </a:r>
            <a:r>
              <a:rPr lang="en-US" sz="2200" dirty="0" err="1" smtClean="0">
                <a:solidFill>
                  <a:schemeClr val="accent3">
                    <a:lumMod val="25000"/>
                  </a:schemeClr>
                </a:solidFill>
                <a:latin typeface="Abadi" panose="020B0604020104020204" pitchFamily="34" charset="0"/>
              </a:rPr>
              <a:t>payload_mass_kg</a:t>
            </a:r>
            <a:r>
              <a:rPr lang="en-US" sz="2200" dirty="0" smtClean="0">
                <a:solidFill>
                  <a:schemeClr val="accent3">
                    <a:lumMod val="25000"/>
                  </a:schemeClr>
                </a:solidFill>
                <a:latin typeface="Abadi" panose="020B0604020104020204" pitchFamily="34" charset="0"/>
              </a:rPr>
              <a:t>” and save it into a value named </a:t>
            </a:r>
            <a:r>
              <a:rPr lang="en-US" sz="2200" dirty="0" err="1" smtClean="0">
                <a:solidFill>
                  <a:schemeClr val="accent3">
                    <a:lumMod val="25000"/>
                  </a:schemeClr>
                </a:solidFill>
                <a:latin typeface="Abadi" panose="020B0604020104020204" pitchFamily="34" charset="0"/>
              </a:rPr>
              <a:t>total_payload_mass</a:t>
            </a:r>
            <a:r>
              <a:rPr lang="en-US" sz="2200" dirty="0" smtClean="0">
                <a:solidFill>
                  <a:schemeClr val="accent3">
                    <a:lumMod val="25000"/>
                  </a:schemeClr>
                </a:solidFill>
                <a:latin typeface="Abadi" panose="020B0604020104020204" pitchFamily="34" charset="0"/>
              </a:rPr>
              <a:t> from the SPACEXTBL database. Where the customer has string “NASA (CRS)”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p:cNvPicPr>
            <a:picLocks noChangeAspect="1"/>
          </p:cNvPicPr>
          <p:nvPr/>
        </p:nvPicPr>
        <p:blipFill>
          <a:blip r:embed="rId4"/>
          <a:stretch>
            <a:fillRect/>
          </a:stretch>
        </p:blipFill>
        <p:spPr>
          <a:xfrm>
            <a:off x="770011" y="2467012"/>
            <a:ext cx="10910593" cy="2795651"/>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253331"/>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to calculate the average value of “PAYLOAD_MASS__KG_” and store it into a value named </a:t>
            </a:r>
            <a:r>
              <a:rPr lang="en-US" sz="2200" dirty="0" err="1" smtClean="0">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from the database SPACEXTBL where the “</a:t>
            </a:r>
            <a:r>
              <a:rPr lang="en-US" sz="2200" dirty="0" err="1" smtClean="0">
                <a:solidFill>
                  <a:schemeClr val="accent3">
                    <a:lumMod val="25000"/>
                  </a:schemeClr>
                </a:solidFill>
                <a:latin typeface="Abadi" panose="020B0604020104020204" pitchFamily="34" charset="0"/>
              </a:rPr>
              <a:t>Bosster_Version</a:t>
            </a:r>
            <a:r>
              <a:rPr lang="en-US" sz="2200" dirty="0" smtClean="0">
                <a:solidFill>
                  <a:schemeClr val="accent3">
                    <a:lumMod val="25000"/>
                  </a:schemeClr>
                </a:solidFill>
                <a:latin typeface="Abadi" panose="020B0604020104020204" pitchFamily="34" charset="0"/>
              </a:rPr>
              <a:t>” equals to the string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4"/>
          <a:stretch>
            <a:fillRect/>
          </a:stretch>
        </p:blipFill>
        <p:spPr>
          <a:xfrm>
            <a:off x="770010" y="2523199"/>
            <a:ext cx="10873359" cy="260327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770011" y="1253331"/>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Find the minimum value of Date and store it into a value named </a:t>
            </a:r>
            <a:r>
              <a:rPr lang="en-US" sz="2200" dirty="0" err="1" smtClean="0">
                <a:solidFill>
                  <a:schemeClr val="accent3">
                    <a:lumMod val="25000"/>
                  </a:schemeClr>
                </a:solidFill>
                <a:latin typeface="Abadi" panose="020B0604020104020204" pitchFamily="34" charset="0"/>
              </a:rPr>
              <a:t>date_successful_landing</a:t>
            </a:r>
            <a:r>
              <a:rPr lang="en-US" sz="2200" dirty="0" smtClean="0">
                <a:solidFill>
                  <a:schemeClr val="accent3">
                    <a:lumMod val="25000"/>
                  </a:schemeClr>
                </a:solidFill>
                <a:latin typeface="Abadi" panose="020B0604020104020204" pitchFamily="34" charset="0"/>
              </a:rPr>
              <a:t> from the database SPACEXTBL where the value “</a:t>
            </a:r>
            <a:r>
              <a:rPr lang="en-US" sz="2200" dirty="0" err="1" smtClean="0">
                <a:solidFill>
                  <a:schemeClr val="accent3">
                    <a:lumMod val="25000"/>
                  </a:schemeClr>
                </a:solidFill>
                <a:latin typeface="Abadi" panose="020B0604020104020204" pitchFamily="34" charset="0"/>
              </a:rPr>
              <a:t>Landing_Outcome</a:t>
            </a:r>
            <a:r>
              <a:rPr lang="en-US" sz="2200" dirty="0" smtClean="0">
                <a:solidFill>
                  <a:schemeClr val="accent3">
                    <a:lumMod val="25000"/>
                  </a:schemeClr>
                </a:solidFill>
                <a:latin typeface="Abadi" panose="020B0604020104020204" pitchFamily="34" charset="0"/>
              </a:rPr>
              <a:t>” equals to “Success (drop Ship)”</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4"/>
          <a:stretch>
            <a:fillRect/>
          </a:stretch>
        </p:blipFill>
        <p:spPr>
          <a:xfrm>
            <a:off x="770011" y="2415078"/>
            <a:ext cx="11199008" cy="318959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p:cNvSpPr>
            <a:spLocks noGrp="1"/>
          </p:cNvSpPr>
          <p:nvPr>
            <p:ph idx="4294967295"/>
          </p:nvPr>
        </p:nvSpPr>
        <p:spPr>
          <a:xfrm>
            <a:off x="770010" y="1253331"/>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to find the distinct unique values of “</a:t>
            </a:r>
            <a:r>
              <a:rPr lang="en-US" sz="2200" dirty="0" err="1" smtClean="0">
                <a:solidFill>
                  <a:schemeClr val="accent3">
                    <a:lumMod val="25000"/>
                  </a:schemeClr>
                </a:solidFill>
                <a:latin typeface="Abadi" panose="020B0604020104020204" pitchFamily="34" charset="0"/>
              </a:rPr>
              <a:t>Booster_Version</a:t>
            </a:r>
            <a:r>
              <a:rPr lang="en-US" sz="2200" dirty="0" smtClean="0">
                <a:solidFill>
                  <a:schemeClr val="accent3">
                    <a:lumMod val="25000"/>
                  </a:schemeClr>
                </a:solidFill>
                <a:latin typeface="Abadi" panose="020B0604020104020204" pitchFamily="34" charset="0"/>
              </a:rPr>
              <a:t>” from the database SPACEXTBL where the value “</a:t>
            </a:r>
            <a:r>
              <a:rPr lang="en-US" sz="2200" dirty="0" err="1" smtClean="0">
                <a:solidFill>
                  <a:schemeClr val="accent3">
                    <a:lumMod val="25000"/>
                  </a:schemeClr>
                </a:solidFill>
                <a:latin typeface="Abadi" panose="020B0604020104020204" pitchFamily="34" charset="0"/>
              </a:rPr>
              <a:t>Landing_Outcome</a:t>
            </a:r>
            <a:r>
              <a:rPr lang="en-US" sz="2200" dirty="0" smtClean="0">
                <a:solidFill>
                  <a:schemeClr val="accent3">
                    <a:lumMod val="25000"/>
                  </a:schemeClr>
                </a:solidFill>
                <a:latin typeface="Abadi" panose="020B0604020104020204" pitchFamily="34" charset="0"/>
              </a:rPr>
              <a:t>” equals to string “Success (ground pad)” and “PAYLOAD_MASS__KG” &gt; 4000 </a:t>
            </a:r>
            <a:r>
              <a:rPr lang="en-US" sz="2200" dirty="0">
                <a:solidFill>
                  <a:schemeClr val="accent3">
                    <a:lumMod val="25000"/>
                  </a:schemeClr>
                </a:solidFill>
                <a:latin typeface="Abadi" panose="020B0604020104020204" pitchFamily="34" charset="0"/>
              </a:rPr>
              <a:t>and “PAYLOAD_MASS__KG” </a:t>
            </a:r>
            <a:r>
              <a:rPr lang="en-US" sz="2200" dirty="0" smtClean="0">
                <a:solidFill>
                  <a:schemeClr val="accent3">
                    <a:lumMod val="25000"/>
                  </a:schemeClr>
                </a:solidFill>
                <a:latin typeface="Abadi" panose="020B0604020104020204" pitchFamily="34" charset="0"/>
              </a:rPr>
              <a:t>&lt; 6000 </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4"/>
          <a:stretch>
            <a:fillRect/>
          </a:stretch>
        </p:blipFill>
        <p:spPr>
          <a:xfrm>
            <a:off x="770011" y="2740225"/>
            <a:ext cx="10467975" cy="227647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770011" y="1253331"/>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to count the total records, count(*), and store it into a value named “</a:t>
            </a:r>
            <a:r>
              <a:rPr lang="en-US" sz="2200" dirty="0" err="1" smtClean="0">
                <a:solidFill>
                  <a:schemeClr val="accent3">
                    <a:lumMod val="25000"/>
                  </a:schemeClr>
                </a:solidFill>
                <a:latin typeface="Abadi" panose="020B0604020104020204" pitchFamily="34" charset="0"/>
              </a:rPr>
              <a:t>num_successful_outcomes</a:t>
            </a:r>
            <a:r>
              <a:rPr lang="en-US" sz="2200" dirty="0" smtClean="0">
                <a:solidFill>
                  <a:schemeClr val="accent3">
                    <a:lumMod val="25000"/>
                  </a:schemeClr>
                </a:solidFill>
                <a:latin typeface="Abadi" panose="020B0604020104020204" pitchFamily="34" charset="0"/>
              </a:rPr>
              <a:t>” from the SPACEXTBL database where the value “</a:t>
            </a:r>
            <a:r>
              <a:rPr lang="en-US" sz="2200" dirty="0" err="1" smtClean="0">
                <a:solidFill>
                  <a:schemeClr val="accent3">
                    <a:lumMod val="25000"/>
                  </a:schemeClr>
                </a:solidFill>
                <a:latin typeface="Abadi" panose="020B0604020104020204" pitchFamily="34" charset="0"/>
              </a:rPr>
              <a:t>Mission_Outcome</a:t>
            </a:r>
            <a:r>
              <a:rPr lang="en-US" sz="2200" dirty="0" smtClean="0">
                <a:solidFill>
                  <a:schemeClr val="accent3">
                    <a:lumMod val="25000"/>
                  </a:schemeClr>
                </a:solidFill>
                <a:latin typeface="Abadi" panose="020B0604020104020204" pitchFamily="34" charset="0"/>
              </a:rPr>
              <a:t>” starts with string “Success”. Similarly to the failure outcomes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4"/>
          <a:stretch>
            <a:fillRect/>
          </a:stretch>
        </p:blipFill>
        <p:spPr>
          <a:xfrm>
            <a:off x="974184" y="2690278"/>
            <a:ext cx="7868259" cy="2016379"/>
          </a:xfrm>
          <a:prstGeom prst="rect">
            <a:avLst/>
          </a:prstGeom>
        </p:spPr>
      </p:pic>
      <p:pic>
        <p:nvPicPr>
          <p:cNvPr id="6" name="Picture 5"/>
          <p:cNvPicPr>
            <a:picLocks noChangeAspect="1"/>
          </p:cNvPicPr>
          <p:nvPr/>
        </p:nvPicPr>
        <p:blipFill>
          <a:blip r:embed="rId5"/>
          <a:stretch>
            <a:fillRect/>
          </a:stretch>
        </p:blipFill>
        <p:spPr>
          <a:xfrm>
            <a:off x="974183" y="4706656"/>
            <a:ext cx="7868259" cy="1569231"/>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770010" y="1253331"/>
            <a:ext cx="10932364"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SQL to search for distinct values of “</a:t>
            </a:r>
            <a:r>
              <a:rPr lang="en-US" sz="2200" dirty="0" err="1" smtClean="0">
                <a:solidFill>
                  <a:schemeClr val="accent3">
                    <a:lumMod val="25000"/>
                  </a:schemeClr>
                </a:solidFill>
                <a:latin typeface="Abadi" panose="020B0604020104020204" pitchFamily="34" charset="0"/>
              </a:rPr>
              <a:t>Booster_Version</a:t>
            </a:r>
            <a:r>
              <a:rPr lang="en-US" sz="2200" dirty="0" smtClean="0">
                <a:solidFill>
                  <a:schemeClr val="accent3">
                    <a:lumMod val="25000"/>
                  </a:schemeClr>
                </a:solidFill>
                <a:latin typeface="Abadi" panose="020B0604020104020204" pitchFamily="34" charset="0"/>
              </a:rPr>
              <a:t>” from the dataset SPACEXTBL where the “PAYLOAD_MASS__KG_” equals to the maximum value of </a:t>
            </a:r>
            <a:r>
              <a:rPr lang="en-US" sz="2200" dirty="0">
                <a:solidFill>
                  <a:schemeClr val="accent3">
                    <a:lumMod val="25000"/>
                  </a:schemeClr>
                </a:solidFill>
                <a:latin typeface="Abadi" panose="020B0604020104020204" pitchFamily="34" charset="0"/>
              </a:rPr>
              <a:t>“PAYLOAD_MASS__KG</a:t>
            </a:r>
            <a:r>
              <a:rPr lang="en-US" sz="2200" dirty="0" smtClean="0">
                <a:solidFill>
                  <a:schemeClr val="accent3">
                    <a:lumMod val="25000"/>
                  </a:schemeClr>
                </a:solidFill>
                <a:latin typeface="Abadi" panose="020B0604020104020204" pitchFamily="34" charset="0"/>
              </a:rPr>
              <a:t>_”. Use compound SQL query to achieve.</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4"/>
          <a:stretch>
            <a:fillRect/>
          </a:stretch>
        </p:blipFill>
        <p:spPr>
          <a:xfrm>
            <a:off x="928079" y="2299618"/>
            <a:ext cx="7544713" cy="4201903"/>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p:cNvSpPr>
            <a:spLocks noGrp="1"/>
          </p:cNvSpPr>
          <p:nvPr>
            <p:ph idx="4294967295"/>
          </p:nvPr>
        </p:nvSpPr>
        <p:spPr>
          <a:xfrm>
            <a:off x="770010" y="1253331"/>
            <a:ext cx="1081563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smtClean="0">
                <a:solidFill>
                  <a:schemeClr val="accent3">
                    <a:lumMod val="25000"/>
                  </a:schemeClr>
                </a:solidFill>
                <a:latin typeface="Abadi"/>
              </a:rPr>
              <a:t>Use SQL to get “</a:t>
            </a:r>
            <a:r>
              <a:rPr lang="en-US" sz="2000" dirty="0" err="1" smtClean="0">
                <a:solidFill>
                  <a:schemeClr val="accent3">
                    <a:lumMod val="25000"/>
                  </a:schemeClr>
                </a:solidFill>
                <a:latin typeface="Abadi"/>
              </a:rPr>
              <a:t>substr</a:t>
            </a:r>
            <a:r>
              <a:rPr lang="en-US" sz="2000" dirty="0" smtClean="0">
                <a:solidFill>
                  <a:schemeClr val="accent3">
                    <a:lumMod val="25000"/>
                  </a:schemeClr>
                </a:solidFill>
                <a:latin typeface="Abadi"/>
              </a:rPr>
              <a:t>(“Date”, 6, 2) and store it into value “</a:t>
            </a:r>
            <a:r>
              <a:rPr lang="en-US" sz="2000" dirty="0" err="1" smtClean="0">
                <a:solidFill>
                  <a:schemeClr val="accent3">
                    <a:lumMod val="25000"/>
                  </a:schemeClr>
                </a:solidFill>
                <a:latin typeface="Abadi"/>
              </a:rPr>
              <a:t>Month_Number</a:t>
            </a:r>
            <a:r>
              <a:rPr lang="en-US" sz="2000" dirty="0" smtClean="0">
                <a:solidFill>
                  <a:schemeClr val="accent3">
                    <a:lumMod val="25000"/>
                  </a:schemeClr>
                </a:solidFill>
                <a:latin typeface="Abadi"/>
              </a:rPr>
              <a:t>”, and get records of </a:t>
            </a:r>
            <a:r>
              <a:rPr lang="en-US" sz="2000" dirty="0" err="1" smtClean="0">
                <a:solidFill>
                  <a:schemeClr val="accent3">
                    <a:lumMod val="25000"/>
                  </a:schemeClr>
                </a:solidFill>
                <a:latin typeface="Abadi"/>
              </a:rPr>
              <a:t>Landing_Outcome</a:t>
            </a:r>
            <a:r>
              <a:rPr lang="en-US" sz="2000" dirty="0" smtClean="0">
                <a:solidFill>
                  <a:schemeClr val="accent3">
                    <a:lumMod val="25000"/>
                  </a:schemeClr>
                </a:solidFill>
                <a:latin typeface="Abadi"/>
              </a:rPr>
              <a:t>, </a:t>
            </a:r>
            <a:r>
              <a:rPr lang="en-US" sz="2000" dirty="0" err="1" smtClean="0">
                <a:solidFill>
                  <a:schemeClr val="accent3">
                    <a:lumMod val="25000"/>
                  </a:schemeClr>
                </a:solidFill>
                <a:latin typeface="Abadi"/>
              </a:rPr>
              <a:t>Booster_Version</a:t>
            </a:r>
            <a:r>
              <a:rPr lang="en-US" sz="2000" dirty="0">
                <a:solidFill>
                  <a:schemeClr val="accent3">
                    <a:lumMod val="25000"/>
                  </a:schemeClr>
                </a:solidFill>
                <a:latin typeface="Abadi"/>
              </a:rPr>
              <a:t> </a:t>
            </a:r>
            <a:r>
              <a:rPr lang="en-US" sz="2000" dirty="0" smtClean="0">
                <a:solidFill>
                  <a:schemeClr val="accent3">
                    <a:lumMod val="25000"/>
                  </a:schemeClr>
                </a:solidFill>
                <a:latin typeface="Abadi"/>
              </a:rPr>
              <a:t>and </a:t>
            </a:r>
            <a:r>
              <a:rPr lang="en-US" sz="2000" dirty="0" err="1" smtClean="0">
                <a:solidFill>
                  <a:schemeClr val="accent3">
                    <a:lumMod val="25000"/>
                  </a:schemeClr>
                </a:solidFill>
                <a:latin typeface="Abadi"/>
              </a:rPr>
              <a:t>Launch_Site</a:t>
            </a:r>
            <a:r>
              <a:rPr lang="en-US" sz="2000" dirty="0" smtClean="0">
                <a:solidFill>
                  <a:schemeClr val="accent3">
                    <a:lumMod val="25000"/>
                  </a:schemeClr>
                </a:solidFill>
                <a:latin typeface="Abadi"/>
              </a:rPr>
              <a:t> from the database </a:t>
            </a:r>
            <a:r>
              <a:rPr lang="en-US" sz="2000" dirty="0">
                <a:solidFill>
                  <a:schemeClr val="accent3">
                    <a:lumMod val="25000"/>
                  </a:schemeClr>
                </a:solidFill>
                <a:latin typeface="Abadi"/>
              </a:rPr>
              <a:t>SPACEXTBL where </a:t>
            </a:r>
            <a:r>
              <a:rPr lang="en-US" sz="2000" dirty="0" err="1">
                <a:solidFill>
                  <a:schemeClr val="accent3">
                    <a:lumMod val="25000"/>
                  </a:schemeClr>
                </a:solidFill>
                <a:latin typeface="Abadi"/>
              </a:rPr>
              <a:t>substr</a:t>
            </a:r>
            <a:r>
              <a:rPr lang="en-US" sz="2000" dirty="0">
                <a:solidFill>
                  <a:schemeClr val="accent3">
                    <a:lumMod val="25000"/>
                  </a:schemeClr>
                </a:solidFill>
                <a:latin typeface="Abadi"/>
              </a:rPr>
              <a:t>("Date", 0, 5) = </a:t>
            </a:r>
            <a:r>
              <a:rPr lang="en-US" sz="2000" dirty="0" smtClean="0">
                <a:solidFill>
                  <a:schemeClr val="accent3">
                    <a:lumMod val="25000"/>
                  </a:schemeClr>
                </a:solidFill>
                <a:latin typeface="Abadi"/>
              </a:rPr>
              <a:t>'2017‘ and </a:t>
            </a:r>
            <a:r>
              <a:rPr lang="en-US" sz="2000" dirty="0" err="1" smtClean="0">
                <a:solidFill>
                  <a:schemeClr val="accent3">
                    <a:lumMod val="25000"/>
                  </a:schemeClr>
                </a:solidFill>
                <a:latin typeface="Abadi"/>
              </a:rPr>
              <a:t>Landing_Outcome</a:t>
            </a:r>
            <a:r>
              <a:rPr lang="en-US" sz="2000" dirty="0" smtClean="0">
                <a:solidFill>
                  <a:schemeClr val="accent3">
                    <a:lumMod val="25000"/>
                  </a:schemeClr>
                </a:solidFill>
                <a:latin typeface="Abadi"/>
              </a:rPr>
              <a:t> starts with string “Success”</a:t>
            </a:r>
            <a:endParaRPr lang="en-US" sz="20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4"/>
          <a:stretch>
            <a:fillRect/>
          </a:stretch>
        </p:blipFill>
        <p:spPr>
          <a:xfrm>
            <a:off x="1578169" y="2266619"/>
            <a:ext cx="8899283" cy="418491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p:cNvSpPr>
            <a:spLocks noGrp="1"/>
          </p:cNvSpPr>
          <p:nvPr>
            <p:ph idx="4294967295"/>
          </p:nvPr>
        </p:nvSpPr>
        <p:spPr>
          <a:xfrm>
            <a:off x="770010" y="1253331"/>
            <a:ext cx="10757267"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Use SQL to search records of </a:t>
            </a:r>
            <a:r>
              <a:rPr lang="en-US" sz="2200" dirty="0" err="1" smtClean="0">
                <a:solidFill>
                  <a:schemeClr val="accent3">
                    <a:lumMod val="25000"/>
                  </a:schemeClr>
                </a:solidFill>
                <a:latin typeface="Abadi"/>
              </a:rPr>
              <a:t>Landing_Outcome</a:t>
            </a:r>
            <a:r>
              <a:rPr lang="en-US" sz="2200" dirty="0" smtClean="0">
                <a:solidFill>
                  <a:schemeClr val="accent3">
                    <a:lumMod val="25000"/>
                  </a:schemeClr>
                </a:solidFill>
                <a:latin typeface="Abadi"/>
              </a:rPr>
              <a:t>, and count(*). Store count(*) into a value named </a:t>
            </a:r>
            <a:r>
              <a:rPr lang="en-US" sz="2200" dirty="0" err="1" smtClean="0">
                <a:solidFill>
                  <a:schemeClr val="accent3">
                    <a:lumMod val="25000"/>
                  </a:schemeClr>
                </a:solidFill>
                <a:latin typeface="Abadi"/>
              </a:rPr>
              <a:t>Outcome_Count</a:t>
            </a:r>
            <a:r>
              <a:rPr lang="en-US" sz="2200" dirty="0" smtClean="0">
                <a:solidFill>
                  <a:schemeClr val="accent3">
                    <a:lumMod val="25000"/>
                  </a:schemeClr>
                </a:solidFill>
                <a:latin typeface="Abadi"/>
              </a:rPr>
              <a:t>. From the database SPACEXTBL. </a:t>
            </a:r>
            <a:r>
              <a:rPr lang="en-US" sz="2200" dirty="0">
                <a:solidFill>
                  <a:schemeClr val="accent3">
                    <a:lumMod val="25000"/>
                  </a:schemeClr>
                </a:solidFill>
                <a:latin typeface="Abadi"/>
              </a:rPr>
              <a:t>Where "Date" BETWEEN '2010-06-04' AND </a:t>
            </a:r>
            <a:r>
              <a:rPr lang="en-US" sz="2200" dirty="0" smtClean="0">
                <a:solidFill>
                  <a:schemeClr val="accent3">
                    <a:lumMod val="25000"/>
                  </a:schemeClr>
                </a:solidFill>
                <a:latin typeface="Abadi"/>
              </a:rPr>
              <a:t>'2017-03-20‘. Group the records by </a:t>
            </a:r>
            <a:r>
              <a:rPr lang="en-US" sz="2200" dirty="0" err="1" smtClean="0">
                <a:solidFill>
                  <a:schemeClr val="accent3">
                    <a:lumMod val="25000"/>
                  </a:schemeClr>
                </a:solidFill>
                <a:latin typeface="Abadi"/>
              </a:rPr>
              <a:t>Landing_Outcome</a:t>
            </a:r>
            <a:r>
              <a:rPr lang="en-US" sz="2200" dirty="0" smtClean="0">
                <a:solidFill>
                  <a:schemeClr val="accent3">
                    <a:lumMod val="25000"/>
                  </a:schemeClr>
                </a:solidFill>
                <a:latin typeface="Abadi"/>
              </a:rPr>
              <a:t>. Order by </a:t>
            </a:r>
            <a:r>
              <a:rPr lang="en-US" sz="2200" dirty="0" err="1" smtClean="0">
                <a:solidFill>
                  <a:schemeClr val="accent3">
                    <a:lumMod val="25000"/>
                  </a:schemeClr>
                </a:solidFill>
                <a:latin typeface="Abadi"/>
              </a:rPr>
              <a:t>Outcome_Count</a:t>
            </a:r>
            <a:r>
              <a:rPr lang="en-US" sz="2200" dirty="0" smtClean="0">
                <a:solidFill>
                  <a:schemeClr val="accent3">
                    <a:lumMod val="25000"/>
                  </a:schemeClr>
                </a:solidFill>
                <a:latin typeface="Abadi"/>
              </a:rPr>
              <a:t> </a:t>
            </a:r>
            <a:r>
              <a:rPr lang="en-US" sz="2200" dirty="0" err="1" smtClean="0">
                <a:solidFill>
                  <a:schemeClr val="accent3">
                    <a:lumMod val="25000"/>
                  </a:schemeClr>
                </a:solidFill>
                <a:latin typeface="Abadi"/>
              </a:rPr>
              <a:t>descendingly</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4"/>
          <a:stretch>
            <a:fillRect/>
          </a:stretch>
        </p:blipFill>
        <p:spPr>
          <a:xfrm>
            <a:off x="770010" y="2719792"/>
            <a:ext cx="8953500" cy="542925"/>
          </a:xfrm>
          <a:prstGeom prst="rect">
            <a:avLst/>
          </a:prstGeom>
        </p:spPr>
      </p:pic>
      <p:pic>
        <p:nvPicPr>
          <p:cNvPr id="6" name="Picture 5"/>
          <p:cNvPicPr>
            <a:picLocks noChangeAspect="1"/>
          </p:cNvPicPr>
          <p:nvPr/>
        </p:nvPicPr>
        <p:blipFill>
          <a:blip r:embed="rId5"/>
          <a:stretch>
            <a:fillRect/>
          </a:stretch>
        </p:blipFill>
        <p:spPr>
          <a:xfrm>
            <a:off x="557468" y="3289577"/>
            <a:ext cx="11182350" cy="31718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253331"/>
            <a:ext cx="3266969" cy="4351338"/>
          </a:xfrm>
          <a:prstGeom prst="rect">
            <a:avLst/>
          </a:prstGeom>
        </p:spPr>
        <p:txBody>
          <a:bodyPr lIns="91440" tIns="45720" rIns="91440" bIns="45720" anchor="t">
            <a:normAutofit/>
          </a:bodyPr>
          <a:lstStyle/>
          <a:p>
            <a:pPr marL="0" indent="0">
              <a:buNone/>
            </a:pPr>
            <a:r>
              <a:rPr lang="en-US" sz="2000" dirty="0" smtClean="0"/>
              <a:t>There are in total 56 launch sites. All of them are in United States.</a:t>
            </a:r>
          </a:p>
          <a:p>
            <a:pPr marL="0" indent="0">
              <a:buNone/>
            </a:pPr>
            <a:r>
              <a:rPr lang="en-US" sz="2000" dirty="0" smtClean="0"/>
              <a:t>10 of them are on the west coast while 46 of them are on the east coast.</a:t>
            </a:r>
          </a:p>
          <a:p>
            <a:pPr marL="0" indent="0">
              <a:buNone/>
            </a:pPr>
            <a:r>
              <a:rPr lang="en-US" sz="2000" dirty="0" err="1" smtClean="0"/>
              <a:t>MarkerCluster</a:t>
            </a:r>
            <a:r>
              <a:rPr lang="en-US" sz="2000" dirty="0" smtClean="0"/>
              <a:t> object is represented by the yellow dots.</a:t>
            </a:r>
            <a:endParaRPr lang="en-US" sz="2000" dirty="0"/>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on a Global Map</a:t>
            </a:r>
            <a:endParaRPr lang="en-US" dirty="0">
              <a:solidFill>
                <a:srgbClr val="0B49CB"/>
              </a:solidFill>
              <a:latin typeface="Abadi"/>
            </a:endParaRPr>
          </a:p>
        </p:txBody>
      </p:sp>
      <p:pic>
        <p:nvPicPr>
          <p:cNvPr id="4" name="Picture 3"/>
          <p:cNvPicPr>
            <a:picLocks noChangeAspect="1"/>
          </p:cNvPicPr>
          <p:nvPr/>
        </p:nvPicPr>
        <p:blipFill>
          <a:blip r:embed="rId4"/>
          <a:stretch>
            <a:fillRect/>
          </a:stretch>
        </p:blipFill>
        <p:spPr>
          <a:xfrm>
            <a:off x="4312455" y="1396893"/>
            <a:ext cx="7670811" cy="431948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0" name="Content Placeholder 2"/>
          <p:cNvSpPr txBox="1"/>
          <p:nvPr/>
        </p:nvSpPr>
        <p:spPr>
          <a:xfrm>
            <a:off x="770011" y="1323100"/>
            <a:ext cx="10387615" cy="51041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400" dirty="0" smtClean="0">
                <a:solidFill>
                  <a:schemeClr val="accent3">
                    <a:lumMod val="25000"/>
                  </a:schemeClr>
                </a:solidFill>
                <a:latin typeface="Abadi" panose="020B0604020104020204" pitchFamily="34" charset="0"/>
              </a:rPr>
              <a:t>Summary </a:t>
            </a:r>
            <a:r>
              <a:rPr lang="en-US" sz="1400" dirty="0">
                <a:solidFill>
                  <a:schemeClr val="accent3">
                    <a:lumMod val="25000"/>
                  </a:schemeClr>
                </a:solidFill>
                <a:latin typeface="Abadi" panose="020B0604020104020204" pitchFamily="34" charset="0"/>
              </a:rPr>
              <a:t>of all </a:t>
            </a:r>
            <a:r>
              <a:rPr lang="en-US" sz="1400" dirty="0" smtClean="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1400" dirty="0" smtClean="0">
                <a:solidFill>
                  <a:schemeClr val="accent3">
                    <a:lumMod val="25000"/>
                  </a:schemeClr>
                </a:solidFill>
                <a:latin typeface="Abadi" panose="020B0604020104020204" pitchFamily="34" charset="0"/>
              </a:rPr>
              <a:t>From EDA through SQL:</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There are four unique sites namely CCAFS LC-40, VAFB SLC-4E, KSC LC-39A and CCAFS SLC-40.</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Total payload mass carried by boosters launches by NASA (CRS) is 45596kg.</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The average Payload mass from Booster Version F9 v1.1 is 2928.4kg.</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The first successful landing was on 8</a:t>
            </a:r>
            <a:r>
              <a:rPr lang="en-US" sz="1400" baseline="30000" dirty="0" smtClean="0">
                <a:solidFill>
                  <a:schemeClr val="accent3">
                    <a:lumMod val="25000"/>
                  </a:schemeClr>
                </a:solidFill>
                <a:latin typeface="Abadi" panose="020B0604020104020204" pitchFamily="34" charset="0"/>
              </a:rPr>
              <a:t>th</a:t>
            </a:r>
            <a:r>
              <a:rPr lang="en-US" sz="1400" dirty="0" smtClean="0">
                <a:solidFill>
                  <a:schemeClr val="accent3">
                    <a:lumMod val="25000"/>
                  </a:schemeClr>
                </a:solidFill>
                <a:latin typeface="Abadi" panose="020B0604020104020204" pitchFamily="34" charset="0"/>
              </a:rPr>
              <a:t> April 2016.</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There are three unique Booster versions namely F9 FT B1032.1, F9 B4 B1040.1 and F9 B4 B1043.1 when the landing was successful and the payload mass was between 4000 and 6000 kg.</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The number of successful mission outcomes was 100 while the number of failed outcome was 1.</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Booster Versions with maximum payload mass were F9 B5 B1048.4,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B1049.4,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B1051.3,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B1056.4,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B1048.5,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B1051.4,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B1049.5,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B1060.2,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B1058.3,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B1051.6,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B1060.3, </a:t>
            </a:r>
            <a:r>
              <a:rPr lang="en-US" sz="1400" dirty="0">
                <a:solidFill>
                  <a:schemeClr val="accent3">
                    <a:lumMod val="25000"/>
                  </a:schemeClr>
                </a:solidFill>
                <a:latin typeface="Abadi" panose="020B0604020104020204" pitchFamily="34" charset="0"/>
              </a:rPr>
              <a:t>F9 B5 </a:t>
            </a:r>
            <a:r>
              <a:rPr lang="en-US" sz="1400" dirty="0" smtClean="0">
                <a:solidFill>
                  <a:schemeClr val="accent3">
                    <a:lumMod val="25000"/>
                  </a:schemeClr>
                </a:solidFill>
                <a:latin typeface="Abadi" panose="020B0604020104020204" pitchFamily="34" charset="0"/>
              </a:rPr>
              <a:t>B1049.7.</a:t>
            </a: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678738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8525292" y="1510747"/>
            <a:ext cx="3540811" cy="4262841"/>
          </a:xfrm>
          <a:prstGeom prst="rect">
            <a:avLst/>
          </a:prstGeom>
        </p:spPr>
        <p:txBody>
          <a:bodyPr lIns="91440" tIns="45720" rIns="91440" bIns="45720" anchor="t">
            <a:normAutofit/>
          </a:bodyPr>
          <a:lstStyle/>
          <a:p>
            <a:pPr marL="0" indent="0">
              <a:spcBef>
                <a:spcPts val="1400"/>
              </a:spcBef>
              <a:buNone/>
            </a:pPr>
            <a:r>
              <a:rPr lang="en-US" sz="1800" dirty="0" smtClean="0">
                <a:solidFill>
                  <a:schemeClr val="accent3">
                    <a:lumMod val="25000"/>
                  </a:schemeClr>
                </a:solidFill>
              </a:rPr>
              <a:t>Create a new column called “</a:t>
            </a:r>
            <a:r>
              <a:rPr lang="en-US" sz="1800" dirty="0" err="1" smtClean="0">
                <a:solidFill>
                  <a:schemeClr val="accent3">
                    <a:lumMod val="25000"/>
                  </a:schemeClr>
                </a:solidFill>
              </a:rPr>
              <a:t>marker_color</a:t>
            </a:r>
            <a:r>
              <a:rPr lang="en-US" sz="1800" dirty="0" smtClean="0">
                <a:solidFill>
                  <a:schemeClr val="accent3">
                    <a:lumMod val="25000"/>
                  </a:schemeClr>
                </a:solidFill>
              </a:rPr>
              <a:t>”.</a:t>
            </a:r>
          </a:p>
          <a:p>
            <a:pPr marL="0" indent="0">
              <a:spcBef>
                <a:spcPts val="1400"/>
              </a:spcBef>
              <a:buNone/>
            </a:pPr>
            <a:r>
              <a:rPr lang="en-US" sz="1800" dirty="0" smtClean="0">
                <a:solidFill>
                  <a:schemeClr val="accent3">
                    <a:lumMod val="25000"/>
                  </a:schemeClr>
                </a:solidFill>
              </a:rPr>
              <a:t>Assign value “green” when </a:t>
            </a:r>
            <a:r>
              <a:rPr lang="en-US" sz="1800" dirty="0" err="1" smtClean="0">
                <a:solidFill>
                  <a:schemeClr val="accent3">
                    <a:lumMod val="25000"/>
                  </a:schemeClr>
                </a:solidFill>
              </a:rPr>
              <a:t>launch_outcome</a:t>
            </a:r>
            <a:r>
              <a:rPr lang="en-US" sz="1800" dirty="0" smtClean="0">
                <a:solidFill>
                  <a:schemeClr val="accent3">
                    <a:lumMod val="25000"/>
                  </a:schemeClr>
                </a:solidFill>
              </a:rPr>
              <a:t> is 1. </a:t>
            </a:r>
            <a:r>
              <a:rPr lang="en-US" sz="1800" dirty="0">
                <a:solidFill>
                  <a:schemeClr val="accent3">
                    <a:lumMod val="25000"/>
                  </a:schemeClr>
                </a:solidFill>
              </a:rPr>
              <a:t>Assign value </a:t>
            </a:r>
            <a:r>
              <a:rPr lang="en-US" sz="1800" dirty="0" smtClean="0">
                <a:solidFill>
                  <a:schemeClr val="accent3">
                    <a:lumMod val="25000"/>
                  </a:schemeClr>
                </a:solidFill>
              </a:rPr>
              <a:t>“red” </a:t>
            </a:r>
            <a:r>
              <a:rPr lang="en-US" sz="1800" dirty="0">
                <a:solidFill>
                  <a:schemeClr val="accent3">
                    <a:lumMod val="25000"/>
                  </a:schemeClr>
                </a:solidFill>
              </a:rPr>
              <a:t>when </a:t>
            </a:r>
            <a:r>
              <a:rPr lang="en-US" sz="1800" dirty="0" err="1">
                <a:solidFill>
                  <a:schemeClr val="accent3">
                    <a:lumMod val="25000"/>
                  </a:schemeClr>
                </a:solidFill>
              </a:rPr>
              <a:t>launch_outcome</a:t>
            </a:r>
            <a:r>
              <a:rPr lang="en-US" sz="1800" dirty="0">
                <a:solidFill>
                  <a:schemeClr val="accent3">
                    <a:lumMod val="25000"/>
                  </a:schemeClr>
                </a:solidFill>
              </a:rPr>
              <a:t> is </a:t>
            </a:r>
            <a:r>
              <a:rPr lang="en-US" sz="1800" dirty="0" smtClean="0">
                <a:solidFill>
                  <a:schemeClr val="accent3">
                    <a:lumMod val="25000"/>
                  </a:schemeClr>
                </a:solidFill>
              </a:rPr>
              <a:t>0. Create </a:t>
            </a:r>
            <a:r>
              <a:rPr lang="en-US" sz="1800" dirty="0" err="1" smtClean="0">
                <a:solidFill>
                  <a:schemeClr val="accent3">
                    <a:lumMod val="25000"/>
                  </a:schemeClr>
                </a:solidFill>
              </a:rPr>
              <a:t>MarkerCluster</a:t>
            </a:r>
            <a:r>
              <a:rPr lang="en-US" sz="1800" dirty="0" smtClean="0">
                <a:solidFill>
                  <a:schemeClr val="accent3">
                    <a:lumMod val="25000"/>
                  </a:schemeClr>
                </a:solidFill>
              </a:rPr>
              <a:t> object. Add the Launch Site name, </a:t>
            </a:r>
            <a:r>
              <a:rPr lang="en-US" sz="1800" dirty="0" err="1" smtClean="0">
                <a:solidFill>
                  <a:schemeClr val="accent3">
                    <a:lumMod val="25000"/>
                  </a:schemeClr>
                </a:solidFill>
              </a:rPr>
              <a:t>Lat</a:t>
            </a:r>
            <a:r>
              <a:rPr lang="en-US" sz="1800" dirty="0" smtClean="0">
                <a:solidFill>
                  <a:schemeClr val="accent3">
                    <a:lumMod val="25000"/>
                  </a:schemeClr>
                </a:solidFill>
              </a:rPr>
              <a:t>, Long, marker color to the marker.</a:t>
            </a:r>
          </a:p>
          <a:p>
            <a:pPr marL="0" indent="0">
              <a:spcBef>
                <a:spcPts val="1400"/>
              </a:spcBef>
              <a:buNone/>
            </a:pPr>
            <a:r>
              <a:rPr lang="en-US" sz="1800" dirty="0" smtClean="0">
                <a:solidFill>
                  <a:schemeClr val="accent3">
                    <a:lumMod val="25000"/>
                  </a:schemeClr>
                </a:solidFill>
              </a:rPr>
              <a:t>In the screenshot, for example, the launch site is VAFB SLC-4E. The dot is in green color when the launch outcome was successful.</a:t>
            </a:r>
            <a:endParaRPr lang="en-US" sz="1800" dirty="0">
              <a:solidFill>
                <a:schemeClr val="accent3">
                  <a:lumMod val="25000"/>
                </a:schemeClr>
              </a:solidFill>
            </a:endParaRPr>
          </a:p>
          <a:p>
            <a:pPr marL="0" indent="0">
              <a:spcBef>
                <a:spcPts val="1400"/>
              </a:spcBef>
              <a:buNone/>
            </a:pPr>
            <a:endParaRPr lang="en-US" sz="1800"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with color-labeled launch outcomes</a:t>
            </a:r>
            <a:endParaRPr lang="en-US" dirty="0">
              <a:solidFill>
                <a:srgbClr val="0B49CB"/>
              </a:solidFill>
              <a:latin typeface="Abadi"/>
            </a:endParaRPr>
          </a:p>
        </p:txBody>
      </p:sp>
      <p:pic>
        <p:nvPicPr>
          <p:cNvPr id="4" name="Picture 3"/>
          <p:cNvPicPr>
            <a:picLocks noChangeAspect="1"/>
          </p:cNvPicPr>
          <p:nvPr/>
        </p:nvPicPr>
        <p:blipFill>
          <a:blip r:embed="rId4"/>
          <a:stretch>
            <a:fillRect/>
          </a:stretch>
        </p:blipFill>
        <p:spPr>
          <a:xfrm>
            <a:off x="88418" y="1422251"/>
            <a:ext cx="8340104" cy="468733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Map with calculated distance</a:t>
            </a:r>
            <a:endParaRPr lang="en-US" dirty="0">
              <a:solidFill>
                <a:srgbClr val="0B49CB"/>
              </a:solidFill>
              <a:latin typeface="Abadi"/>
            </a:endParaRPr>
          </a:p>
        </p:txBody>
      </p:sp>
      <p:pic>
        <p:nvPicPr>
          <p:cNvPr id="4" name="Picture 3"/>
          <p:cNvPicPr>
            <a:picLocks noChangeAspect="1"/>
          </p:cNvPicPr>
          <p:nvPr/>
        </p:nvPicPr>
        <p:blipFill>
          <a:blip r:embed="rId4"/>
          <a:stretch>
            <a:fillRect/>
          </a:stretch>
        </p:blipFill>
        <p:spPr>
          <a:xfrm>
            <a:off x="291548" y="1441174"/>
            <a:ext cx="9175573" cy="5154888"/>
          </a:xfrm>
          <a:prstGeom prst="rect">
            <a:avLst/>
          </a:prstGeom>
        </p:spPr>
      </p:pic>
      <p:sp>
        <p:nvSpPr>
          <p:cNvPr id="5" name="Content Placeholder 4"/>
          <p:cNvSpPr>
            <a:spLocks noGrp="1"/>
          </p:cNvSpPr>
          <p:nvPr>
            <p:ph idx="4294967295"/>
          </p:nvPr>
        </p:nvSpPr>
        <p:spPr>
          <a:xfrm>
            <a:off x="6542831" y="1578236"/>
            <a:ext cx="5404003"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It is an example of a folium map with calculated distance between the site CCAFS LC-40 and the coastline.</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Objective </a:t>
            </a:r>
            <a:r>
              <a:rPr lang="en-US" sz="2200" dirty="0" err="1" smtClean="0">
                <a:solidFill>
                  <a:schemeClr val="accent3">
                    <a:lumMod val="25000"/>
                  </a:schemeClr>
                </a:solidFill>
                <a:latin typeface="Abadi" panose="020B0604020104020204" pitchFamily="34" charset="0"/>
              </a:rPr>
              <a:t>folium.Marker</a:t>
            </a:r>
            <a:r>
              <a:rPr lang="en-US" sz="2200" dirty="0" smtClean="0">
                <a:solidFill>
                  <a:schemeClr val="accent3">
                    <a:lumMod val="25000"/>
                  </a:schemeClr>
                </a:solidFill>
                <a:latin typeface="Abadi" panose="020B0604020104020204" pitchFamily="34" charset="0"/>
              </a:rPr>
              <a:t> and </a:t>
            </a:r>
            <a:r>
              <a:rPr lang="en-US" sz="2200" dirty="0" err="1" smtClean="0">
                <a:solidFill>
                  <a:schemeClr val="accent3">
                    <a:lumMod val="25000"/>
                  </a:schemeClr>
                </a:solidFill>
                <a:latin typeface="Abadi" panose="020B0604020104020204" pitchFamily="34" charset="0"/>
              </a:rPr>
              <a:t>folium.Polyline</a:t>
            </a:r>
            <a:r>
              <a:rPr lang="en-US" sz="2200" dirty="0" smtClean="0">
                <a:solidFill>
                  <a:schemeClr val="accent3">
                    <a:lumMod val="25000"/>
                  </a:schemeClr>
                </a:solidFill>
                <a:latin typeface="Abadi" panose="020B0604020104020204" pitchFamily="34" charset="0"/>
              </a:rPr>
              <a:t> are added.</a:t>
            </a:r>
            <a:endParaRPr lang="en-US" sz="2200" dirty="0">
              <a:solidFill>
                <a:schemeClr val="accent3">
                  <a:lumMod val="25000"/>
                </a:schemeClr>
              </a:solidFill>
              <a:latin typeface="Abadi" panose="020B0604020104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err="1" smtClean="0">
                <a:solidFill>
                  <a:srgbClr val="0B49CB"/>
                </a:solidFill>
                <a:latin typeface="Abadi"/>
              </a:rPr>
              <a:t>SpaceX</a:t>
            </a:r>
            <a:r>
              <a:rPr lang="en-US" sz="2800" dirty="0" smtClean="0">
                <a:solidFill>
                  <a:srgbClr val="0B49CB"/>
                </a:solidFill>
                <a:latin typeface="Abadi"/>
              </a:rPr>
              <a:t> Launch Records Dashboard – Total Success Launches for All Sites </a:t>
            </a:r>
            <a:endParaRPr lang="en-US" sz="2800"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1" y="1368128"/>
            <a:ext cx="10912065" cy="5236880"/>
          </a:xfrm>
          <a:prstGeom prst="rect">
            <a:avLst/>
          </a:prstGeom>
        </p:spPr>
      </p:pic>
      <p:sp>
        <p:nvSpPr>
          <p:cNvPr id="4" name="TextBox 3"/>
          <p:cNvSpPr txBox="1"/>
          <p:nvPr/>
        </p:nvSpPr>
        <p:spPr>
          <a:xfrm>
            <a:off x="770011" y="1507787"/>
            <a:ext cx="3428439" cy="369332"/>
          </a:xfrm>
          <a:prstGeom prst="rect">
            <a:avLst/>
          </a:prstGeom>
          <a:noFill/>
        </p:spPr>
        <p:txBody>
          <a:bodyPr wrap="none" rtlCol="0">
            <a:spAutoFit/>
          </a:bodyPr>
          <a:lstStyle/>
          <a:p>
            <a:r>
              <a:rPr lang="en-US" dirty="0" smtClean="0"/>
              <a:t>Dropdown includes all launch sites</a:t>
            </a:r>
            <a:endParaRPr lang="cs-CZ" dirty="0"/>
          </a:p>
        </p:txBody>
      </p:sp>
      <p:sp>
        <p:nvSpPr>
          <p:cNvPr id="7" name="TextBox 6"/>
          <p:cNvSpPr txBox="1"/>
          <p:nvPr/>
        </p:nvSpPr>
        <p:spPr>
          <a:xfrm>
            <a:off x="6535271" y="2227634"/>
            <a:ext cx="3941418" cy="2031325"/>
          </a:xfrm>
          <a:prstGeom prst="rect">
            <a:avLst/>
          </a:prstGeom>
          <a:noFill/>
        </p:spPr>
        <p:txBody>
          <a:bodyPr wrap="square" rtlCol="0">
            <a:spAutoFit/>
          </a:bodyPr>
          <a:lstStyle/>
          <a:p>
            <a:r>
              <a:rPr lang="en-US" dirty="0" smtClean="0"/>
              <a:t>@</a:t>
            </a:r>
            <a:r>
              <a:rPr lang="en-US" dirty="0" err="1" smtClean="0"/>
              <a:t>app.callback</a:t>
            </a:r>
            <a:r>
              <a:rPr lang="en-US" dirty="0" smtClean="0"/>
              <a:t> includes component of “success-pie-chart”</a:t>
            </a:r>
          </a:p>
          <a:p>
            <a:r>
              <a:rPr lang="en-US" dirty="0" smtClean="0"/>
              <a:t>KSC LC-39A 41.7%</a:t>
            </a:r>
          </a:p>
          <a:p>
            <a:r>
              <a:rPr lang="en-US" dirty="0" smtClean="0"/>
              <a:t>CCAFS LC-40 29.2%</a:t>
            </a:r>
          </a:p>
          <a:p>
            <a:r>
              <a:rPr lang="en-US" dirty="0" smtClean="0"/>
              <a:t>VAFB SLC-4E 16.7%</a:t>
            </a:r>
          </a:p>
          <a:p>
            <a:r>
              <a:rPr lang="en-US" dirty="0" smtClean="0"/>
              <a:t>CCAFS SLC-40 12.5%</a:t>
            </a:r>
          </a:p>
          <a:p>
            <a:endParaRPr lang="cs-CZ"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err="1" smtClean="0">
                <a:solidFill>
                  <a:srgbClr val="0B49CB"/>
                </a:solidFill>
                <a:latin typeface="Abadi"/>
              </a:rPr>
              <a:t>SpaceX</a:t>
            </a:r>
            <a:r>
              <a:rPr lang="en-US" sz="2800" dirty="0" smtClean="0">
                <a:solidFill>
                  <a:srgbClr val="0B49CB"/>
                </a:solidFill>
                <a:latin typeface="Abadi"/>
              </a:rPr>
              <a:t> Launch Records Dashboard – Site KSC LC-39A has the highest launch success ratio</a:t>
            </a:r>
            <a:endParaRPr lang="en-US" sz="2800"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615162" y="1298045"/>
            <a:ext cx="10670449" cy="5129166"/>
          </a:xfrm>
          <a:prstGeom prst="rect">
            <a:avLst/>
          </a:prstGeom>
        </p:spPr>
      </p:pic>
      <p:sp>
        <p:nvSpPr>
          <p:cNvPr id="6" name="TextBox 5"/>
          <p:cNvSpPr txBox="1"/>
          <p:nvPr/>
        </p:nvSpPr>
        <p:spPr>
          <a:xfrm>
            <a:off x="6535271" y="2227634"/>
            <a:ext cx="3941418" cy="1477328"/>
          </a:xfrm>
          <a:prstGeom prst="rect">
            <a:avLst/>
          </a:prstGeom>
          <a:noFill/>
        </p:spPr>
        <p:txBody>
          <a:bodyPr wrap="square" rtlCol="0">
            <a:spAutoFit/>
          </a:bodyPr>
          <a:lstStyle/>
          <a:p>
            <a:r>
              <a:rPr lang="en-US" dirty="0" smtClean="0"/>
              <a:t>Dropdown component that displays success/failed outcome % of each site</a:t>
            </a:r>
          </a:p>
          <a:p>
            <a:r>
              <a:rPr lang="en-US" dirty="0" smtClean="0"/>
              <a:t>76.9% success outcome</a:t>
            </a:r>
          </a:p>
          <a:p>
            <a:r>
              <a:rPr lang="en-US" dirty="0" smtClean="0"/>
              <a:t>23.1% failed outcome</a:t>
            </a:r>
          </a:p>
          <a:p>
            <a:endParaRPr lang="cs-CZ"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err="1" smtClean="0">
                <a:solidFill>
                  <a:srgbClr val="0B49CB"/>
                </a:solidFill>
                <a:latin typeface="Abadi"/>
              </a:rPr>
              <a:t>SpaceX</a:t>
            </a:r>
            <a:r>
              <a:rPr lang="en-US" sz="2800" dirty="0" smtClean="0">
                <a:solidFill>
                  <a:srgbClr val="0B49CB"/>
                </a:solidFill>
                <a:latin typeface="Abadi"/>
              </a:rPr>
              <a:t> Launch Records Dashboard – Payload vs Outcome range slider</a:t>
            </a:r>
            <a:endParaRPr lang="en-US" sz="2800"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192628" y="1332690"/>
            <a:ext cx="3717302" cy="5316267"/>
          </a:xfrm>
          <a:prstGeom prst="rect">
            <a:avLst/>
          </a:prstGeom>
        </p:spPr>
      </p:pic>
      <p:pic>
        <p:nvPicPr>
          <p:cNvPr id="4" name="Picture 3"/>
          <p:cNvPicPr>
            <a:picLocks noChangeAspect="1"/>
          </p:cNvPicPr>
          <p:nvPr/>
        </p:nvPicPr>
        <p:blipFill>
          <a:blip r:embed="rId5"/>
          <a:stretch>
            <a:fillRect/>
          </a:stretch>
        </p:blipFill>
        <p:spPr>
          <a:xfrm>
            <a:off x="3997479" y="1304835"/>
            <a:ext cx="3726283" cy="5344121"/>
          </a:xfrm>
          <a:prstGeom prst="rect">
            <a:avLst/>
          </a:prstGeom>
        </p:spPr>
      </p:pic>
      <p:sp>
        <p:nvSpPr>
          <p:cNvPr id="7" name="TextBox 6"/>
          <p:cNvSpPr txBox="1"/>
          <p:nvPr/>
        </p:nvSpPr>
        <p:spPr>
          <a:xfrm>
            <a:off x="7887415" y="1304835"/>
            <a:ext cx="3941418" cy="4801314"/>
          </a:xfrm>
          <a:prstGeom prst="rect">
            <a:avLst/>
          </a:prstGeom>
          <a:noFill/>
        </p:spPr>
        <p:txBody>
          <a:bodyPr wrap="square" rtlCol="0">
            <a:spAutoFit/>
          </a:bodyPr>
          <a:lstStyle/>
          <a:p>
            <a:r>
              <a:rPr lang="en-US" dirty="0" smtClean="0"/>
              <a:t>@</a:t>
            </a:r>
            <a:r>
              <a:rPr lang="en-US" dirty="0" err="1" smtClean="0"/>
              <a:t>app.callback</a:t>
            </a:r>
            <a:r>
              <a:rPr lang="en-US" dirty="0" smtClean="0"/>
              <a:t> includes component of “success-pie-chart”</a:t>
            </a:r>
          </a:p>
          <a:p>
            <a:r>
              <a:rPr lang="en-US" dirty="0" smtClean="0"/>
              <a:t>Site CCAFS LC-40</a:t>
            </a:r>
          </a:p>
          <a:p>
            <a:r>
              <a:rPr lang="en-US" dirty="0" smtClean="0"/>
              <a:t>26.9% success</a:t>
            </a:r>
          </a:p>
          <a:p>
            <a:r>
              <a:rPr lang="en-US" dirty="0" smtClean="0"/>
              <a:t>73.1% fail</a:t>
            </a:r>
          </a:p>
          <a:p>
            <a:r>
              <a:rPr lang="en-US" dirty="0" smtClean="0"/>
              <a:t>Success occurs only with FT Booster Version with </a:t>
            </a:r>
            <a:r>
              <a:rPr lang="en-US" dirty="0" err="1" smtClean="0"/>
              <a:t>PayLoad</a:t>
            </a:r>
            <a:r>
              <a:rPr lang="en-US" dirty="0" smtClean="0"/>
              <a:t> Mass over 2000kg.</a:t>
            </a:r>
          </a:p>
          <a:p>
            <a:endParaRPr lang="en-US" dirty="0"/>
          </a:p>
          <a:p>
            <a:r>
              <a:rPr lang="en-US" dirty="0"/>
              <a:t>Site CCAFS </a:t>
            </a:r>
            <a:r>
              <a:rPr lang="en-US" dirty="0" smtClean="0"/>
              <a:t>SLC-40</a:t>
            </a:r>
            <a:endParaRPr lang="en-US" dirty="0"/>
          </a:p>
          <a:p>
            <a:r>
              <a:rPr lang="en-US" dirty="0" smtClean="0"/>
              <a:t>42.9% </a:t>
            </a:r>
            <a:r>
              <a:rPr lang="en-US" dirty="0"/>
              <a:t>success</a:t>
            </a:r>
          </a:p>
          <a:p>
            <a:r>
              <a:rPr lang="en-US" dirty="0" smtClean="0"/>
              <a:t>57.1% </a:t>
            </a:r>
            <a:r>
              <a:rPr lang="en-US" dirty="0"/>
              <a:t>fail</a:t>
            </a:r>
          </a:p>
          <a:p>
            <a:r>
              <a:rPr lang="en-US" dirty="0"/>
              <a:t>Success </a:t>
            </a:r>
            <a:r>
              <a:rPr lang="en-US" dirty="0" smtClean="0"/>
              <a:t>rate seems higher when </a:t>
            </a:r>
            <a:r>
              <a:rPr lang="en-US" dirty="0" err="1" smtClean="0"/>
              <a:t>PayLoad</a:t>
            </a:r>
            <a:r>
              <a:rPr lang="en-US" dirty="0" smtClean="0"/>
              <a:t> Mass is under 4000kg and it doesn’t seem to be dependent on Booster Version.</a:t>
            </a:r>
            <a:endParaRPr lang="cs-CZ" dirty="0"/>
          </a:p>
          <a:p>
            <a:endParaRPr lang="cs-CZ"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err="1" smtClean="0">
                <a:solidFill>
                  <a:srgbClr val="0B49CB"/>
                </a:solidFill>
                <a:latin typeface="Abadi"/>
              </a:rPr>
              <a:t>SpaceX</a:t>
            </a:r>
            <a:r>
              <a:rPr lang="en-US" sz="2800" dirty="0" smtClean="0">
                <a:solidFill>
                  <a:srgbClr val="0B49CB"/>
                </a:solidFill>
                <a:latin typeface="Abadi"/>
              </a:rPr>
              <a:t> Launch Records Dashboard – Payload vs Outcome range slider</a:t>
            </a:r>
            <a:endParaRPr lang="en-US" sz="2800" dirty="0">
              <a:solidFill>
                <a:srgbClr val="0B49CB"/>
              </a:solidFill>
              <a:latin typeface="Abadi"/>
            </a:endParaRPr>
          </a:p>
        </p:txBody>
      </p:sp>
      <p:pic>
        <p:nvPicPr>
          <p:cNvPr id="5" name="Picture 4"/>
          <p:cNvPicPr>
            <a:picLocks noChangeAspect="1"/>
          </p:cNvPicPr>
          <p:nvPr/>
        </p:nvPicPr>
        <p:blipFill>
          <a:blip r:embed="rId3"/>
          <a:stretch>
            <a:fillRect/>
          </a:stretch>
        </p:blipFill>
        <p:spPr>
          <a:xfrm>
            <a:off x="284843" y="1206229"/>
            <a:ext cx="3755525" cy="5426616"/>
          </a:xfrm>
          <a:prstGeom prst="rect">
            <a:avLst/>
          </a:prstGeom>
        </p:spPr>
      </p:pic>
      <p:pic>
        <p:nvPicPr>
          <p:cNvPr id="6" name="Picture 5"/>
          <p:cNvPicPr>
            <a:picLocks noChangeAspect="1"/>
          </p:cNvPicPr>
          <p:nvPr/>
        </p:nvPicPr>
        <p:blipFill>
          <a:blip r:embed="rId4"/>
          <a:stretch>
            <a:fillRect/>
          </a:stretch>
        </p:blipFill>
        <p:spPr>
          <a:xfrm>
            <a:off x="4111407" y="1190837"/>
            <a:ext cx="3767998" cy="5442007"/>
          </a:xfrm>
          <a:prstGeom prst="rect">
            <a:avLst/>
          </a:prstGeom>
        </p:spPr>
      </p:pic>
      <p:sp>
        <p:nvSpPr>
          <p:cNvPr id="8" name="TextBox 7"/>
          <p:cNvSpPr txBox="1"/>
          <p:nvPr/>
        </p:nvSpPr>
        <p:spPr>
          <a:xfrm>
            <a:off x="7887415" y="1304835"/>
            <a:ext cx="3941418" cy="4524315"/>
          </a:xfrm>
          <a:prstGeom prst="rect">
            <a:avLst/>
          </a:prstGeom>
          <a:noFill/>
        </p:spPr>
        <p:txBody>
          <a:bodyPr wrap="square" rtlCol="0">
            <a:spAutoFit/>
          </a:bodyPr>
          <a:lstStyle/>
          <a:p>
            <a:r>
              <a:rPr lang="en-US" dirty="0" smtClean="0"/>
              <a:t>@</a:t>
            </a:r>
            <a:r>
              <a:rPr lang="en-US" dirty="0" err="1" smtClean="0"/>
              <a:t>app.callback</a:t>
            </a:r>
            <a:r>
              <a:rPr lang="en-US" dirty="0" smtClean="0"/>
              <a:t> includes component of “success-pie-chart”</a:t>
            </a:r>
          </a:p>
          <a:p>
            <a:r>
              <a:rPr lang="en-US" dirty="0" smtClean="0"/>
              <a:t>Site KSC LC-39A</a:t>
            </a:r>
          </a:p>
          <a:p>
            <a:r>
              <a:rPr lang="en-US" dirty="0" smtClean="0"/>
              <a:t>23.1% success</a:t>
            </a:r>
          </a:p>
          <a:p>
            <a:r>
              <a:rPr lang="en-US" dirty="0" smtClean="0"/>
              <a:t>76.9% fail</a:t>
            </a:r>
          </a:p>
          <a:p>
            <a:r>
              <a:rPr lang="en-US" dirty="0" smtClean="0"/>
              <a:t>Success occurs only with </a:t>
            </a:r>
            <a:r>
              <a:rPr lang="en-US" dirty="0" err="1" smtClean="0"/>
              <a:t>PayLoad</a:t>
            </a:r>
            <a:r>
              <a:rPr lang="en-US" dirty="0" smtClean="0"/>
              <a:t> Mass under 5500kg</a:t>
            </a:r>
            <a:r>
              <a:rPr lang="en-US" dirty="0"/>
              <a:t> </a:t>
            </a:r>
            <a:r>
              <a:rPr lang="en-US" dirty="0" smtClean="0"/>
              <a:t>and independent of Booster Version</a:t>
            </a:r>
          </a:p>
          <a:p>
            <a:endParaRPr lang="en-US" dirty="0"/>
          </a:p>
          <a:p>
            <a:r>
              <a:rPr lang="en-US" dirty="0"/>
              <a:t>Site </a:t>
            </a:r>
            <a:r>
              <a:rPr lang="en-US" dirty="0" smtClean="0"/>
              <a:t>VAFB SLC-4E</a:t>
            </a:r>
            <a:endParaRPr lang="en-US" dirty="0"/>
          </a:p>
          <a:p>
            <a:r>
              <a:rPr lang="en-US" dirty="0" smtClean="0"/>
              <a:t>40% </a:t>
            </a:r>
            <a:r>
              <a:rPr lang="en-US" dirty="0"/>
              <a:t>success</a:t>
            </a:r>
          </a:p>
          <a:p>
            <a:r>
              <a:rPr lang="en-US" dirty="0" smtClean="0"/>
              <a:t>60% </a:t>
            </a:r>
            <a:r>
              <a:rPr lang="en-US" dirty="0"/>
              <a:t>fail</a:t>
            </a:r>
          </a:p>
          <a:p>
            <a:r>
              <a:rPr lang="en-US" dirty="0"/>
              <a:t>Success </a:t>
            </a:r>
            <a:r>
              <a:rPr lang="en-US" dirty="0" smtClean="0"/>
              <a:t>and failure rate seem to be unrelated to </a:t>
            </a:r>
            <a:r>
              <a:rPr lang="en-US" dirty="0" err="1" smtClean="0"/>
              <a:t>PayLoad</a:t>
            </a:r>
            <a:r>
              <a:rPr lang="en-US" dirty="0" smtClean="0"/>
              <a:t> Mass nor the Booster Version.</a:t>
            </a:r>
            <a:endParaRPr lang="cs-CZ" dirty="0"/>
          </a:p>
          <a:p>
            <a:endParaRPr lang="cs-CZ" dirty="0"/>
          </a:p>
        </p:txBody>
      </p:sp>
    </p:spTree>
    <p:extLst>
      <p:ext uri="{BB962C8B-B14F-4D97-AF65-F5344CB8AC3E}">
        <p14:creationId xmlns:p14="http://schemas.microsoft.com/office/powerpoint/2010/main" val="11628659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p:cNvSpPr>
            <a:spLocks noGrp="1"/>
          </p:cNvSpPr>
          <p:nvPr>
            <p:ph type="body" sz="half" idx="4294967295"/>
          </p:nvPr>
        </p:nvSpPr>
        <p:spPr>
          <a:xfrm>
            <a:off x="770011" y="1430361"/>
            <a:ext cx="1099072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3"/>
          <a:stretch>
            <a:fillRect/>
          </a:stretch>
        </p:blipFill>
        <p:spPr>
          <a:xfrm>
            <a:off x="2223843" y="1871323"/>
            <a:ext cx="7607936" cy="451019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p:cNvSpPr>
            <a:spLocks noGrp="1"/>
          </p:cNvSpPr>
          <p:nvPr>
            <p:ph type="body" sz="half" idx="4294967295"/>
          </p:nvPr>
        </p:nvSpPr>
        <p:spPr>
          <a:xfrm>
            <a:off x="770011" y="1430361"/>
            <a:ext cx="10687961"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Find </a:t>
            </a:r>
            <a:r>
              <a:rPr lang="en-US" sz="2200" dirty="0">
                <a:solidFill>
                  <a:schemeClr val="accent3">
                    <a:lumMod val="25000"/>
                  </a:schemeClr>
                </a:solidFill>
                <a:latin typeface="Abadi" panose="020B0604020104020204" pitchFamily="34" charset="0"/>
              </a:rPr>
              <a:t>which model has the highest classification </a:t>
            </a:r>
            <a:r>
              <a:rPr lang="en-US" sz="2200" dirty="0" smtClean="0">
                <a:solidFill>
                  <a:schemeClr val="accent3">
                    <a:lumMod val="25000"/>
                  </a:schemeClr>
                </a:solidFill>
                <a:latin typeface="Abadi" panose="020B0604020104020204" pitchFamily="34" charset="0"/>
              </a:rPr>
              <a:t>accuracy</a:t>
            </a:r>
            <a:r>
              <a:rPr lang="en-US" sz="2200" dirty="0" smtClean="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All models gives the same model accuracy. However, the Decision Tree model gives the highest validation accuracy and hence is the best model according to the </a:t>
            </a:r>
            <a:r>
              <a:rPr lang="en-US" sz="2200" dirty="0" err="1" smtClean="0">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 tuning results and validation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1174332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5</a:t>
            </a:fld>
            <a:endParaRPr lang="en-US" dirty="0"/>
          </a:p>
        </p:txBody>
      </p:sp>
      <p:sp>
        <p:nvSpPr>
          <p:cNvPr id="10" name="Content Placeholder 2"/>
          <p:cNvSpPr txBox="1"/>
          <p:nvPr/>
        </p:nvSpPr>
        <p:spPr>
          <a:xfrm>
            <a:off x="770011" y="1323100"/>
            <a:ext cx="10387615" cy="51041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400" dirty="0" smtClean="0">
                <a:solidFill>
                  <a:schemeClr val="accent3">
                    <a:lumMod val="25000"/>
                  </a:schemeClr>
                </a:solidFill>
                <a:latin typeface="Abadi" panose="020B0604020104020204" pitchFamily="34" charset="0"/>
              </a:rPr>
              <a:t>Summary </a:t>
            </a:r>
            <a:r>
              <a:rPr lang="en-US" sz="1400" dirty="0">
                <a:solidFill>
                  <a:schemeClr val="accent3">
                    <a:lumMod val="25000"/>
                  </a:schemeClr>
                </a:solidFill>
                <a:latin typeface="Abadi" panose="020B0604020104020204" pitchFamily="34" charset="0"/>
              </a:rPr>
              <a:t>of all </a:t>
            </a:r>
            <a:r>
              <a:rPr lang="en-US" sz="1400" dirty="0" smtClean="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1400" dirty="0" smtClean="0">
                <a:solidFill>
                  <a:schemeClr val="accent3">
                    <a:lumMod val="25000"/>
                  </a:schemeClr>
                </a:solidFill>
                <a:latin typeface="Abadi" panose="020B0604020104020204" pitchFamily="34" charset="0"/>
              </a:rPr>
              <a:t>Folium map:</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There are in total 56 launch sites. All of them are in United </a:t>
            </a:r>
            <a:r>
              <a:rPr lang="en-US" sz="1400" dirty="0" smtClean="0">
                <a:solidFill>
                  <a:schemeClr val="accent3">
                    <a:lumMod val="25000"/>
                  </a:schemeClr>
                </a:solidFill>
                <a:latin typeface="Abadi" panose="020B0604020104020204" pitchFamily="34" charset="0"/>
              </a:rPr>
              <a:t>States. 10 </a:t>
            </a:r>
            <a:r>
              <a:rPr lang="en-US" sz="1400" dirty="0">
                <a:solidFill>
                  <a:schemeClr val="accent3">
                    <a:lumMod val="25000"/>
                  </a:schemeClr>
                </a:solidFill>
                <a:latin typeface="Abadi" panose="020B0604020104020204" pitchFamily="34" charset="0"/>
              </a:rPr>
              <a:t>of them are on the west coast while 46 of them are on the east coast</a:t>
            </a:r>
            <a:r>
              <a:rPr lang="en-US" sz="14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All launch sites are close to the coast line.</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dirty="0" err="1" smtClean="0">
                <a:solidFill>
                  <a:schemeClr val="accent3">
                    <a:lumMod val="25000"/>
                  </a:schemeClr>
                </a:solidFill>
                <a:latin typeface="Abadi" panose="020B0604020104020204" pitchFamily="34" charset="0"/>
              </a:rPr>
              <a:t>Plotly</a:t>
            </a:r>
            <a:r>
              <a:rPr lang="en-US" sz="1400" dirty="0" smtClean="0">
                <a:solidFill>
                  <a:schemeClr val="accent3">
                    <a:lumMod val="25000"/>
                  </a:schemeClr>
                </a:solidFill>
                <a:latin typeface="Abadi" panose="020B0604020104020204" pitchFamily="34" charset="0"/>
              </a:rPr>
              <a:t> Dashboard:</a:t>
            </a: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Launch site KSC LC-39A has the highest successful rate i.e. 41.7% among all the four sites.</a:t>
            </a:r>
          </a:p>
          <a:p>
            <a:pPr>
              <a:lnSpc>
                <a:spcPct val="100000"/>
              </a:lnSpc>
              <a:spcBef>
                <a:spcPts val="1400"/>
              </a:spcBef>
              <a:buFont typeface="Wingdings" panose="05000000000000000000" pitchFamily="2" charset="2"/>
              <a:buChar char="Ø"/>
            </a:pPr>
            <a:r>
              <a:rPr lang="en-US" sz="1400" dirty="0" smtClean="0">
                <a:solidFill>
                  <a:schemeClr val="accent3">
                    <a:lumMod val="25000"/>
                  </a:schemeClr>
                </a:solidFill>
                <a:latin typeface="Abadi" panose="020B0604020104020204" pitchFamily="34" charset="0"/>
              </a:rPr>
              <a:t>In the site KSC LC-39A, there are 76.9% success outcome and 23.1% failed outcome. </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Site CCAFS </a:t>
            </a:r>
            <a:r>
              <a:rPr lang="en-US" sz="1400" dirty="0" smtClean="0">
                <a:solidFill>
                  <a:schemeClr val="accent3">
                    <a:lumMod val="25000"/>
                  </a:schemeClr>
                </a:solidFill>
                <a:latin typeface="Abadi" panose="020B0604020104020204" pitchFamily="34" charset="0"/>
              </a:rPr>
              <a:t>LC-40: 26.9</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success, 73.1</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fail. Success </a:t>
            </a:r>
            <a:r>
              <a:rPr lang="en-US" sz="1400" dirty="0">
                <a:solidFill>
                  <a:schemeClr val="accent3">
                    <a:lumMod val="25000"/>
                  </a:schemeClr>
                </a:solidFill>
                <a:latin typeface="Abadi" panose="020B0604020104020204" pitchFamily="34" charset="0"/>
              </a:rPr>
              <a:t>occurs only with FT Booster Version with </a:t>
            </a:r>
            <a:r>
              <a:rPr lang="en-US" sz="1400" dirty="0" err="1">
                <a:solidFill>
                  <a:schemeClr val="accent3">
                    <a:lumMod val="25000"/>
                  </a:schemeClr>
                </a:solidFill>
                <a:latin typeface="Abadi" panose="020B0604020104020204" pitchFamily="34" charset="0"/>
              </a:rPr>
              <a:t>PayLoad</a:t>
            </a:r>
            <a:r>
              <a:rPr lang="en-US" sz="1400" dirty="0">
                <a:solidFill>
                  <a:schemeClr val="accent3">
                    <a:lumMod val="25000"/>
                  </a:schemeClr>
                </a:solidFill>
                <a:latin typeface="Abadi" panose="020B0604020104020204" pitchFamily="34" charset="0"/>
              </a:rPr>
              <a:t> Mass over 2000kg</a:t>
            </a:r>
            <a:r>
              <a:rPr lang="en-US" sz="14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Site CCAFS </a:t>
            </a:r>
            <a:r>
              <a:rPr lang="en-US" sz="1400" dirty="0" smtClean="0">
                <a:solidFill>
                  <a:schemeClr val="accent3">
                    <a:lumMod val="25000"/>
                  </a:schemeClr>
                </a:solidFill>
                <a:latin typeface="Abadi" panose="020B0604020104020204" pitchFamily="34" charset="0"/>
              </a:rPr>
              <a:t>SLC-40: 42.9</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success, 57.1</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fail. Success </a:t>
            </a:r>
            <a:r>
              <a:rPr lang="en-US" sz="1400" dirty="0">
                <a:solidFill>
                  <a:schemeClr val="accent3">
                    <a:lumMod val="25000"/>
                  </a:schemeClr>
                </a:solidFill>
                <a:latin typeface="Abadi" panose="020B0604020104020204" pitchFamily="34" charset="0"/>
              </a:rPr>
              <a:t>rate seems higher when </a:t>
            </a:r>
            <a:r>
              <a:rPr lang="en-US" sz="1400" dirty="0" err="1">
                <a:solidFill>
                  <a:schemeClr val="accent3">
                    <a:lumMod val="25000"/>
                  </a:schemeClr>
                </a:solidFill>
                <a:latin typeface="Abadi" panose="020B0604020104020204" pitchFamily="34" charset="0"/>
              </a:rPr>
              <a:t>PayLoad</a:t>
            </a:r>
            <a:r>
              <a:rPr lang="en-US" sz="1400" dirty="0">
                <a:solidFill>
                  <a:schemeClr val="accent3">
                    <a:lumMod val="25000"/>
                  </a:schemeClr>
                </a:solidFill>
                <a:latin typeface="Abadi" panose="020B0604020104020204" pitchFamily="34" charset="0"/>
              </a:rPr>
              <a:t> Mass is under 4000kg and it doesn’t seem to be dependent on Booster Version</a:t>
            </a:r>
            <a:r>
              <a:rPr lang="en-US" sz="14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Site KSC </a:t>
            </a:r>
            <a:r>
              <a:rPr lang="en-US" sz="1400" dirty="0" smtClean="0">
                <a:solidFill>
                  <a:schemeClr val="accent3">
                    <a:lumMod val="25000"/>
                  </a:schemeClr>
                </a:solidFill>
                <a:latin typeface="Abadi" panose="020B0604020104020204" pitchFamily="34" charset="0"/>
              </a:rPr>
              <a:t>LC-39A: 23.1</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success, 76.9</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fail. Success </a:t>
            </a:r>
            <a:r>
              <a:rPr lang="en-US" sz="1400" dirty="0">
                <a:solidFill>
                  <a:schemeClr val="accent3">
                    <a:lumMod val="25000"/>
                  </a:schemeClr>
                </a:solidFill>
                <a:latin typeface="Abadi" panose="020B0604020104020204" pitchFamily="34" charset="0"/>
              </a:rPr>
              <a:t>occurs only with </a:t>
            </a:r>
            <a:r>
              <a:rPr lang="en-US" sz="1400" dirty="0" err="1">
                <a:solidFill>
                  <a:schemeClr val="accent3">
                    <a:lumMod val="25000"/>
                  </a:schemeClr>
                </a:solidFill>
                <a:latin typeface="Abadi" panose="020B0604020104020204" pitchFamily="34" charset="0"/>
              </a:rPr>
              <a:t>PayLoad</a:t>
            </a:r>
            <a:r>
              <a:rPr lang="en-US" sz="1400" dirty="0">
                <a:solidFill>
                  <a:schemeClr val="accent3">
                    <a:lumMod val="25000"/>
                  </a:schemeClr>
                </a:solidFill>
                <a:latin typeface="Abadi" panose="020B0604020104020204" pitchFamily="34" charset="0"/>
              </a:rPr>
              <a:t> Mass under 5500kg and independent of Booster </a:t>
            </a:r>
            <a:r>
              <a:rPr lang="en-US" sz="1400" dirty="0" smtClean="0">
                <a:solidFill>
                  <a:schemeClr val="accent3">
                    <a:lumMod val="25000"/>
                  </a:schemeClr>
                </a:solidFill>
                <a:latin typeface="Abadi" panose="020B0604020104020204" pitchFamily="34" charset="0"/>
              </a:rPr>
              <a:t>Version</a:t>
            </a:r>
          </a:p>
          <a:p>
            <a:pPr>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Site VAFB </a:t>
            </a:r>
            <a:r>
              <a:rPr lang="en-US" sz="1400" dirty="0" smtClean="0">
                <a:solidFill>
                  <a:schemeClr val="accent3">
                    <a:lumMod val="25000"/>
                  </a:schemeClr>
                </a:solidFill>
                <a:latin typeface="Abadi" panose="020B0604020104020204" pitchFamily="34" charset="0"/>
              </a:rPr>
              <a:t>SLC-4E: 40</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success, 60</a:t>
            </a:r>
            <a:r>
              <a:rPr lang="en-US" sz="1400" dirty="0">
                <a:solidFill>
                  <a:schemeClr val="accent3">
                    <a:lumMod val="25000"/>
                  </a:schemeClr>
                </a:solidFill>
                <a:latin typeface="Abadi" panose="020B0604020104020204" pitchFamily="34" charset="0"/>
              </a:rPr>
              <a:t>% </a:t>
            </a:r>
            <a:r>
              <a:rPr lang="en-US" sz="1400" dirty="0" smtClean="0">
                <a:solidFill>
                  <a:schemeClr val="accent3">
                    <a:lumMod val="25000"/>
                  </a:schemeClr>
                </a:solidFill>
                <a:latin typeface="Abadi" panose="020B0604020104020204" pitchFamily="34" charset="0"/>
              </a:rPr>
              <a:t>fail. Success </a:t>
            </a:r>
            <a:r>
              <a:rPr lang="en-US" sz="1400" dirty="0">
                <a:solidFill>
                  <a:schemeClr val="accent3">
                    <a:lumMod val="25000"/>
                  </a:schemeClr>
                </a:solidFill>
                <a:latin typeface="Abadi" panose="020B0604020104020204" pitchFamily="34" charset="0"/>
              </a:rPr>
              <a:t>and failure rate seem to be unrelated to </a:t>
            </a:r>
            <a:r>
              <a:rPr lang="en-US" sz="1400" dirty="0" err="1">
                <a:solidFill>
                  <a:schemeClr val="accent3">
                    <a:lumMod val="25000"/>
                  </a:schemeClr>
                </a:solidFill>
                <a:latin typeface="Abadi" panose="020B0604020104020204" pitchFamily="34" charset="0"/>
              </a:rPr>
              <a:t>PayLoad</a:t>
            </a:r>
            <a:r>
              <a:rPr lang="en-US" sz="1400" dirty="0">
                <a:solidFill>
                  <a:schemeClr val="accent3">
                    <a:lumMod val="25000"/>
                  </a:schemeClr>
                </a:solidFill>
                <a:latin typeface="Abadi" panose="020B0604020104020204" pitchFamily="34" charset="0"/>
              </a:rPr>
              <a:t> Mass nor the Booster Version.</a:t>
            </a: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a:solidFill>
                <a:schemeClr val="accent3">
                  <a:lumMod val="25000"/>
                </a:schemeClr>
              </a:solidFill>
              <a:latin typeface="Abadi" panose="020B0604020104020204" pitchFamily="34" charset="0"/>
            </a:endParaRPr>
          </a:p>
          <a:p>
            <a:pPr>
              <a:lnSpc>
                <a:spcPct val="100000"/>
              </a:lnSpc>
              <a:spcBef>
                <a:spcPts val="1400"/>
              </a:spcBef>
              <a:buFont typeface="Wingdings" panose="05000000000000000000" pitchFamily="2" charset="2"/>
              <a:buChar char="Ø"/>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7982442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p:cNvSpPr>
            <a:spLocks noGrp="1"/>
          </p:cNvSpPr>
          <p:nvPr>
            <p:ph type="body" sz="half" idx="4294967295"/>
          </p:nvPr>
        </p:nvSpPr>
        <p:spPr>
          <a:xfrm>
            <a:off x="770010" y="1434828"/>
            <a:ext cx="6175539" cy="4849239"/>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Show the confusion matrix of the best performing model with an </a:t>
            </a:r>
            <a:r>
              <a:rPr lang="en-US" sz="1600" dirty="0" smtClean="0">
                <a:solidFill>
                  <a:schemeClr val="accent3">
                    <a:lumMod val="25000"/>
                  </a:schemeClr>
                </a:solidFill>
                <a:latin typeface="Abadi" panose="020B0604020104020204" pitchFamily="34" charset="0"/>
              </a:rPr>
              <a:t>explanation</a:t>
            </a:r>
          </a:p>
          <a:p>
            <a:pPr>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True Negatives (TN): 3 instances where the model correctly predicted "did not land</a:t>
            </a:r>
            <a:r>
              <a:rPr lang="en-US" sz="16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False Positives (FP): 3 instances where the model incorrectly predicted "land" when it was actually "did not land</a:t>
            </a:r>
            <a:r>
              <a:rPr lang="en-US" sz="16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False Negatives (FN): 0 instances where the model incorrectly predicted "did not land" when it was actually "land</a:t>
            </a:r>
            <a:r>
              <a:rPr lang="en-US" sz="1600" dirty="0" smtClean="0">
                <a:solidFill>
                  <a:schemeClr val="accent3">
                    <a:lumMod val="25000"/>
                  </a:schemeClr>
                </a:solidFill>
                <a:latin typeface="Abadi" panose="020B0604020104020204" pitchFamily="34" charset="0"/>
              </a:rPr>
              <a:t>.</a:t>
            </a:r>
          </a:p>
          <a:p>
            <a:pPr>
              <a:lnSpc>
                <a:spcPct val="100000"/>
              </a:lnSpc>
              <a:spcBef>
                <a:spcPts val="1400"/>
              </a:spcBef>
              <a:buFont typeface="Wingdings" panose="05000000000000000000" pitchFamily="2" charset="2"/>
              <a:buChar char="Ø"/>
            </a:pPr>
            <a:r>
              <a:rPr lang="en-US" sz="1600" dirty="0" smtClean="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rPr>
              <a:t>True Positives (TP): 12 instances where the model correctly predicted "land</a:t>
            </a:r>
            <a:r>
              <a:rPr lang="en-US" sz="16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600" dirty="0" smtClean="0">
                <a:solidFill>
                  <a:schemeClr val="accent3">
                    <a:lumMod val="25000"/>
                  </a:schemeClr>
                </a:solidFill>
                <a:latin typeface="Abadi" panose="020B0604020104020204" pitchFamily="34" charset="0"/>
              </a:rPr>
              <a:t>Accuracy = 15/18 X 100% = 83.3%</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983249" y="1434829"/>
            <a:ext cx="4705350" cy="393382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p:cNvSpPr>
            <a:spLocks noGrp="1"/>
          </p:cNvSpPr>
          <p:nvPr>
            <p:ph sz="half" idx="4294967295"/>
          </p:nvPr>
        </p:nvSpPr>
        <p:spPr>
          <a:xfrm>
            <a:off x="770011" y="1274323"/>
            <a:ext cx="10515600" cy="4952069"/>
          </a:xfrm>
          <a:prstGeom prst="rect">
            <a:avLst/>
          </a:prstGeom>
        </p:spPr>
        <p:txBody>
          <a:bodyPr>
            <a:normAutofit/>
          </a:bodyPr>
          <a:lstStyle/>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pitchFamily="34" charset="0"/>
              </a:rPr>
              <a:t>It is possible to collect the launch data through two ways </a:t>
            </a:r>
            <a:r>
              <a:rPr lang="en-US" sz="2200" dirty="0" err="1" smtClean="0">
                <a:solidFill>
                  <a:schemeClr val="accent3">
                    <a:lumMod val="25000"/>
                  </a:schemeClr>
                </a:solidFill>
                <a:latin typeface="Abadi" panose="020B0604020104020204" pitchFamily="34" charset="0"/>
              </a:rPr>
              <a:t>i</a:t>
            </a:r>
            <a:r>
              <a:rPr lang="en-US"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ii. </a:t>
            </a:r>
            <a:r>
              <a:rPr lang="en-US" sz="2200" dirty="0" err="1" smtClean="0">
                <a:solidFill>
                  <a:schemeClr val="accent3">
                    <a:lumMod val="25000"/>
                  </a:schemeClr>
                </a:solidFill>
                <a:latin typeface="Abadi" panose="020B0604020104020204" pitchFamily="34" charset="0"/>
              </a:rPr>
              <a:t>Webscraping</a:t>
            </a:r>
            <a:r>
              <a:rPr lang="en-US" sz="2200" dirty="0" smtClean="0">
                <a:solidFill>
                  <a:schemeClr val="accent3">
                    <a:lumMod val="25000"/>
                  </a:schemeClr>
                </a:solidFill>
                <a:latin typeface="Abadi" panose="020B0604020104020204" pitchFamily="34" charset="0"/>
              </a:rPr>
              <a:t> with </a:t>
            </a:r>
            <a:r>
              <a:rPr lang="en-US" sz="2200" dirty="0" err="1" smtClean="0">
                <a:solidFill>
                  <a:schemeClr val="accent3">
                    <a:lumMod val="25000"/>
                  </a:schemeClr>
                </a:solidFill>
                <a:latin typeface="Abadi" panose="020B0604020104020204" pitchFamily="34" charset="0"/>
              </a:rPr>
              <a:t>BeautifulSoap</a:t>
            </a:r>
            <a:r>
              <a:rPr lang="en-US" sz="2200" dirty="0" smtClean="0">
                <a:solidFill>
                  <a:schemeClr val="accent3">
                    <a:lumMod val="25000"/>
                  </a:schemeClr>
                </a:solidFill>
                <a:latin typeface="Abadi" panose="020B0604020104020204" pitchFamily="34" charset="0"/>
              </a:rPr>
              <a:t> from Wikipedia.</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pitchFamily="34" charset="0"/>
              </a:rPr>
              <a:t>Through the exploratory data analysis (EDA), the successful landing outcome is dependent on flight number, orbit, payload mass, site and Booster versions.</a:t>
            </a:r>
          </a:p>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pitchFamily="34" charset="0"/>
              </a:rPr>
              <a:t>There are totally 56 launch sites and all are in the United States. All are next to the coast line.</a:t>
            </a:r>
          </a:p>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pitchFamily="34" charset="0"/>
              </a:rPr>
              <a:t>The site KSC LC-39A has the highest successful rate.</a:t>
            </a:r>
          </a:p>
          <a:p>
            <a:pPr marL="457200" indent="-457200">
              <a:lnSpc>
                <a:spcPct val="100000"/>
              </a:lnSpc>
              <a:spcBef>
                <a:spcPts val="1400"/>
              </a:spcBef>
              <a:buFont typeface="+mj-lt"/>
              <a:buAutoNum type="arabicPeriod"/>
            </a:pPr>
            <a:r>
              <a:rPr lang="en-US" sz="2200" dirty="0" smtClean="0">
                <a:solidFill>
                  <a:schemeClr val="accent3">
                    <a:lumMod val="25000"/>
                  </a:schemeClr>
                </a:solidFill>
                <a:latin typeface="Abadi" panose="020B0604020104020204" pitchFamily="34" charset="0"/>
              </a:rPr>
              <a:t>Decision Tree model is the best model to predict the outcome of the launch.</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a:t>
            </a:r>
            <a:r>
              <a:rPr lang="en-US" sz="2200" dirty="0" smtClean="0">
                <a:solidFill>
                  <a:schemeClr val="accent3">
                    <a:lumMod val="25000"/>
                  </a:schemeClr>
                </a:solidFill>
                <a:latin typeface="Abadi" panose="020B0604020104020204" pitchFamily="34" charset="0"/>
              </a:rPr>
              <a:t>project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This is the GitHub repository including all the completed notebooks and </a:t>
            </a:r>
            <a:r>
              <a:rPr lang="en-US" sz="2200" dirty="0">
                <a:solidFill>
                  <a:schemeClr val="accent3">
                    <a:lumMod val="25000"/>
                  </a:schemeClr>
                </a:solidFill>
                <a:latin typeface="Abadi" panose="020B0604020104020204" pitchFamily="34" charset="0"/>
              </a:rPr>
              <a:t>Python files: </a:t>
            </a:r>
            <a:r>
              <a:rPr lang="en-US" sz="2200" dirty="0">
                <a:solidFill>
                  <a:schemeClr val="accent3">
                    <a:lumMod val="25000"/>
                  </a:schemeClr>
                </a:solidFill>
                <a:latin typeface="Abadi" panose="020B0604020104020204" pitchFamily="34" charset="0"/>
                <a:hlinkClick r:id="rId4"/>
              </a:rPr>
              <a:t>https://github.com/ckmak9999/ibm_datascience_capstone</a:t>
            </a:r>
            <a:endParaRPr lang="en-US" sz="2200" dirty="0" smtClean="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6</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23348"/>
            <a:ext cx="9955737" cy="38113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0" indent="0">
              <a:spcBef>
                <a:spcPts val="1400"/>
              </a:spcBef>
              <a:buNone/>
            </a:pPr>
            <a:r>
              <a:rPr lang="en-US" sz="1800" dirty="0">
                <a:solidFill>
                  <a:schemeClr val="accent3">
                    <a:lumMod val="25000"/>
                  </a:schemeClr>
                </a:solidFill>
                <a:latin typeface="Abadi" panose="020B0604020104020204" pitchFamily="34" charset="0"/>
              </a:rPr>
              <a:t>In this </a:t>
            </a:r>
            <a:r>
              <a:rPr lang="en-US" sz="1800" dirty="0" smtClean="0">
                <a:solidFill>
                  <a:schemeClr val="accent3">
                    <a:lumMod val="25000"/>
                  </a:schemeClr>
                </a:solidFill>
                <a:latin typeface="Abadi" panose="020B0604020104020204" pitchFamily="34" charset="0"/>
              </a:rPr>
              <a:t>capstone project, </a:t>
            </a:r>
            <a:r>
              <a:rPr lang="en-US" sz="1800" dirty="0">
                <a:solidFill>
                  <a:schemeClr val="accent3">
                    <a:lumMod val="25000"/>
                  </a:schemeClr>
                </a:solidFill>
                <a:latin typeface="Abadi" panose="020B0604020104020204" pitchFamily="34" charset="0"/>
              </a:rPr>
              <a:t>we will predict if the Falcon 9 first stage will land successfully.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can reuse the first stage. Therefore if we can determine if the first stage will land, we can determine the cost of a launch. This information can be used if an alternate company wants to bid against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for a rocket launch.</a:t>
            </a:r>
            <a:endParaRPr lang="en-US" sz="1800" dirty="0" smtClean="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marL="0" indent="0">
              <a:spcBef>
                <a:spcPts val="1400"/>
              </a:spcBef>
              <a:buNone/>
            </a:pPr>
            <a:r>
              <a:rPr lang="en-US" sz="1800" dirty="0" smtClean="0">
                <a:solidFill>
                  <a:schemeClr val="accent3">
                    <a:lumMod val="25000"/>
                  </a:schemeClr>
                </a:solidFill>
                <a:latin typeface="Abadi" panose="020B0604020104020204" pitchFamily="34" charset="0"/>
              </a:rPr>
              <a:t>What are the factors that increase the successful landing rate?</a:t>
            </a:r>
            <a:endParaRPr lang="en-US" sz="1800" dirty="0">
              <a:solidFill>
                <a:schemeClr val="accent3">
                  <a:lumMod val="25000"/>
                </a:schemeClr>
              </a:solidFill>
              <a:latin typeface="Abadi" panose="020B0604020104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p:cNvSpPr txBox="1"/>
          <p:nvPr/>
        </p:nvSpPr>
        <p:spPr>
          <a:xfrm>
            <a:off x="770011" y="127924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p>
          <a:p>
            <a:pPr>
              <a:lnSpc>
                <a:spcPct val="120000"/>
              </a:lnSpc>
              <a:spcBef>
                <a:spcPts val="1400"/>
              </a:spcBef>
            </a:pPr>
            <a:r>
              <a:rPr lang="en-US" sz="1200" dirty="0">
                <a:solidFill>
                  <a:schemeClr val="accent3">
                    <a:lumMod val="25000"/>
                  </a:schemeClr>
                </a:solidFill>
                <a:latin typeface="Abadi"/>
              </a:rPr>
              <a:t>Data collection methodology:</a:t>
            </a:r>
          </a:p>
          <a:p>
            <a:pPr lvl="1">
              <a:lnSpc>
                <a:spcPct val="120000"/>
              </a:lnSpc>
              <a:spcBef>
                <a:spcPts val="1400"/>
              </a:spcBef>
            </a:pPr>
            <a:r>
              <a:rPr lang="en-US" sz="1100" dirty="0" err="1" smtClean="0">
                <a:solidFill>
                  <a:schemeClr val="bg2">
                    <a:lumMod val="50000"/>
                  </a:schemeClr>
                </a:solidFill>
                <a:latin typeface="Abadi"/>
              </a:rPr>
              <a:t>SpaceX</a:t>
            </a:r>
            <a:r>
              <a:rPr lang="en-US" sz="1100" dirty="0" smtClean="0">
                <a:solidFill>
                  <a:schemeClr val="bg2">
                    <a:lumMod val="50000"/>
                  </a:schemeClr>
                </a:solidFill>
                <a:latin typeface="Abadi"/>
              </a:rPr>
              <a:t> launch </a:t>
            </a:r>
            <a:r>
              <a:rPr lang="en-US" sz="1100" dirty="0">
                <a:solidFill>
                  <a:schemeClr val="bg2">
                    <a:lumMod val="50000"/>
                  </a:schemeClr>
                </a:solidFill>
                <a:latin typeface="Abadi"/>
              </a:rPr>
              <a:t>d</a:t>
            </a:r>
            <a:r>
              <a:rPr lang="en-US" sz="1100" dirty="0" smtClean="0">
                <a:solidFill>
                  <a:schemeClr val="bg2">
                    <a:lumMod val="50000"/>
                  </a:schemeClr>
                </a:solidFill>
                <a:latin typeface="Abadi"/>
              </a:rPr>
              <a:t>ata was collected by making a get request to </a:t>
            </a:r>
            <a:r>
              <a:rPr lang="en-US" sz="1100" dirty="0" err="1" smtClean="0">
                <a:solidFill>
                  <a:schemeClr val="bg2">
                    <a:lumMod val="50000"/>
                  </a:schemeClr>
                </a:solidFill>
                <a:latin typeface="Abadi"/>
              </a:rPr>
              <a:t>SpaceX</a:t>
            </a:r>
            <a:r>
              <a:rPr lang="en-US" sz="1100" dirty="0" smtClean="0">
                <a:solidFill>
                  <a:schemeClr val="bg2">
                    <a:lumMod val="50000"/>
                  </a:schemeClr>
                </a:solidFill>
                <a:latin typeface="Abadi"/>
              </a:rPr>
              <a:t> API.</a:t>
            </a:r>
            <a:endParaRPr lang="en-US" sz="1100" dirty="0">
              <a:solidFill>
                <a:schemeClr val="bg2">
                  <a:lumMod val="50000"/>
                </a:schemeClr>
              </a:solidFill>
              <a:latin typeface="Abadi"/>
            </a:endParaRPr>
          </a:p>
          <a:p>
            <a:pPr>
              <a:lnSpc>
                <a:spcPct val="120000"/>
              </a:lnSpc>
              <a:spcBef>
                <a:spcPts val="1400"/>
              </a:spcBef>
            </a:pPr>
            <a:r>
              <a:rPr lang="en-US" sz="1200" dirty="0">
                <a:solidFill>
                  <a:schemeClr val="accent3">
                    <a:lumMod val="25000"/>
                  </a:schemeClr>
                </a:solidFill>
                <a:latin typeface="Abadi"/>
              </a:rPr>
              <a:t>Perform data wrangling</a:t>
            </a:r>
          </a:p>
          <a:p>
            <a:pPr lvl="1">
              <a:lnSpc>
                <a:spcPct val="120000"/>
              </a:lnSpc>
              <a:spcBef>
                <a:spcPts val="1400"/>
              </a:spcBef>
            </a:pPr>
            <a:r>
              <a:rPr lang="en-US" sz="1100" dirty="0" smtClean="0">
                <a:solidFill>
                  <a:schemeClr val="bg2">
                    <a:lumMod val="50000"/>
                  </a:schemeClr>
                </a:solidFill>
                <a:latin typeface="Abadi"/>
              </a:rPr>
              <a:t>Data was filtered to have only records from </a:t>
            </a:r>
            <a:r>
              <a:rPr lang="en-US" sz="1100" dirty="0" err="1" smtClean="0">
                <a:solidFill>
                  <a:schemeClr val="bg2">
                    <a:lumMod val="50000"/>
                  </a:schemeClr>
                </a:solidFill>
                <a:latin typeface="Abadi"/>
              </a:rPr>
              <a:t>BoosterVersion</a:t>
            </a:r>
            <a:r>
              <a:rPr lang="en-US" sz="1100" dirty="0" smtClean="0">
                <a:solidFill>
                  <a:schemeClr val="bg2">
                    <a:lumMod val="50000"/>
                  </a:schemeClr>
                </a:solidFill>
                <a:latin typeface="Abadi"/>
              </a:rPr>
              <a:t> = Falcon 9. Missing data of the </a:t>
            </a:r>
            <a:r>
              <a:rPr lang="en-US" sz="1100" dirty="0" err="1" smtClean="0">
                <a:solidFill>
                  <a:schemeClr val="bg2">
                    <a:lumMod val="50000"/>
                  </a:schemeClr>
                </a:solidFill>
                <a:latin typeface="Abadi"/>
              </a:rPr>
              <a:t>PayLoadMass</a:t>
            </a:r>
            <a:r>
              <a:rPr lang="en-US" sz="1100" dirty="0" smtClean="0">
                <a:solidFill>
                  <a:schemeClr val="bg2">
                    <a:lumMod val="50000"/>
                  </a:schemeClr>
                </a:solidFill>
                <a:latin typeface="Abadi"/>
              </a:rPr>
              <a:t> was replaced by the mean of the </a:t>
            </a:r>
            <a:r>
              <a:rPr lang="en-US" sz="1100" dirty="0" err="1" smtClean="0">
                <a:solidFill>
                  <a:schemeClr val="bg2">
                    <a:lumMod val="50000"/>
                  </a:schemeClr>
                </a:solidFill>
                <a:latin typeface="Abadi"/>
              </a:rPr>
              <a:t>PayLoadMass</a:t>
            </a:r>
            <a:r>
              <a:rPr lang="en-US" sz="1100" dirty="0" smtClean="0">
                <a:solidFill>
                  <a:schemeClr val="bg2">
                    <a:lumMod val="50000"/>
                  </a:schemeClr>
                </a:solidFill>
                <a:latin typeface="Abadi"/>
              </a:rPr>
              <a:t>. Number of launches is calculated on each launching site. Number and occurrence of each orbit is calculated. The number of occurrence of mission outcome per orbit type is calculated. When the landing outcome is successful, “1” is assigned to the class. If not successful, “0” is assigned to the class. Hence, success rate 67% is calculated among 90 landings while 30 failed landings occurred.</a:t>
            </a:r>
            <a:endParaRPr lang="en-US" sz="1100" dirty="0">
              <a:solidFill>
                <a:schemeClr val="bg2">
                  <a:lumMod val="50000"/>
                </a:schemeClr>
              </a:solidFill>
              <a:latin typeface="Abadi"/>
            </a:endParaRPr>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dirty="0" err="1">
                <a:solidFill>
                  <a:schemeClr val="accent3">
                    <a:lumMod val="25000"/>
                  </a:schemeClr>
                </a:solidFill>
                <a:latin typeface="Abadi"/>
              </a:rPr>
              <a:t>Plotly</a:t>
            </a:r>
            <a:r>
              <a:rPr lang="en-US" sz="1200" dirty="0">
                <a:solidFill>
                  <a:schemeClr val="accent3">
                    <a:lumMod val="25000"/>
                  </a:schemeClr>
                </a:solidFill>
                <a:latin typeface="Abadi"/>
              </a:rPr>
              <a:t> Dash</a:t>
            </a: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lvl="1">
              <a:lnSpc>
                <a:spcPct val="120000"/>
              </a:lnSpc>
              <a:spcBef>
                <a:spcPts val="1400"/>
              </a:spcBef>
            </a:pPr>
            <a:r>
              <a:rPr lang="en-US" sz="1100" dirty="0" smtClean="0">
                <a:solidFill>
                  <a:schemeClr val="bg2">
                    <a:lumMod val="50000"/>
                  </a:schemeClr>
                </a:solidFill>
                <a:latin typeface="Abadi"/>
              </a:rPr>
              <a:t>Class of “1” or “0” is created as a column to represent the successful outcome as “1” and unsuccessful outcome as “0”. The data was standardized and split into training data and test data. The best </a:t>
            </a:r>
            <a:r>
              <a:rPr lang="en-US" sz="1100" dirty="0" err="1" smtClean="0">
                <a:solidFill>
                  <a:schemeClr val="bg2">
                    <a:lumMod val="50000"/>
                  </a:schemeClr>
                </a:solidFill>
                <a:latin typeface="Abadi"/>
              </a:rPr>
              <a:t>Hyperparameter</a:t>
            </a:r>
            <a:r>
              <a:rPr lang="en-US" sz="1100" dirty="0" smtClean="0">
                <a:solidFill>
                  <a:schemeClr val="bg2">
                    <a:lumMod val="50000"/>
                  </a:schemeClr>
                </a:solidFill>
                <a:latin typeface="Abadi"/>
              </a:rPr>
              <a:t> was determined for four models i.e. SVM, Classification Trees, Logistic Regression and K-nearest neighbors. </a:t>
            </a:r>
            <a:r>
              <a:rPr lang="en-US" sz="1100" dirty="0" smtClean="0">
                <a:solidFill>
                  <a:schemeClr val="bg2">
                    <a:lumMod val="50000"/>
                  </a:schemeClr>
                </a:solidFill>
                <a:latin typeface="Abadi"/>
              </a:rPr>
              <a:t>All models achieved the same test accuracy of 83.3%. Classification Tree model provides the highest validation accuracy 90.4%, which suggests it performed better on the validation data during </a:t>
            </a:r>
            <a:r>
              <a:rPr lang="en-US" sz="1100" dirty="0" err="1" smtClean="0">
                <a:solidFill>
                  <a:schemeClr val="bg2">
                    <a:lumMod val="50000"/>
                  </a:schemeClr>
                </a:solidFill>
                <a:latin typeface="Abadi"/>
              </a:rPr>
              <a:t>hyperparameter</a:t>
            </a:r>
            <a:r>
              <a:rPr lang="en-US" sz="1100" dirty="0" smtClean="0">
                <a:solidFill>
                  <a:schemeClr val="bg2">
                    <a:lumMod val="50000"/>
                  </a:schemeClr>
                </a:solidFill>
                <a:latin typeface="Abadi"/>
              </a:rPr>
              <a:t> tuning. It performs the best based on the </a:t>
            </a:r>
            <a:r>
              <a:rPr lang="en-US" sz="1100" dirty="0" err="1" smtClean="0">
                <a:solidFill>
                  <a:schemeClr val="bg2">
                    <a:lumMod val="50000"/>
                  </a:schemeClr>
                </a:solidFill>
                <a:latin typeface="Abadi"/>
              </a:rPr>
              <a:t>hyperparameter</a:t>
            </a:r>
            <a:r>
              <a:rPr lang="en-US" sz="1100" dirty="0" smtClean="0">
                <a:solidFill>
                  <a:schemeClr val="bg2">
                    <a:lumMod val="50000"/>
                  </a:schemeClr>
                </a:solidFill>
                <a:latin typeface="Abadi"/>
              </a:rPr>
              <a:t> tuning results and validation accuracy.</a:t>
            </a:r>
            <a:endParaRPr lang="en-US" sz="1100" dirty="0">
              <a:solidFill>
                <a:schemeClr val="bg2">
                  <a:lumMod val="50000"/>
                </a:schemeClr>
              </a:solidFill>
              <a:latin typeface="Abadi"/>
            </a:endParaRPr>
          </a:p>
          <a:p>
            <a:pPr>
              <a:lnSpc>
                <a:spcPct val="12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a:p>
            <a:pPr>
              <a:lnSpc>
                <a:spcPct val="100000"/>
              </a:lnSpc>
              <a:spcBef>
                <a:spcPts val="1400"/>
              </a:spcBef>
            </a:pPr>
            <a:endParaRPr lang="en-US" sz="1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You </a:t>
            </a:r>
            <a:r>
              <a:rPr lang="en-US" sz="2200" dirty="0">
                <a:solidFill>
                  <a:schemeClr val="accent3">
                    <a:lumMod val="25000"/>
                  </a:schemeClr>
                </a:solidFill>
                <a:latin typeface="Abadi" panose="020B0604020104020204" pitchFamily="34" charset="0"/>
              </a:rPr>
              <a:t>need to present your data collection process use key phrases and flowcharts</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11585</TotalTime>
  <Words>4333</Words>
  <Application>Microsoft Office PowerPoint</Application>
  <PresentationFormat>Widescreen</PresentationFormat>
  <Paragraphs>450</Paragraphs>
  <Slides>53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Abadi</vt:lpstr>
      <vt:lpstr>IBM Plex Mono SemiBold</vt:lpstr>
      <vt:lpstr>IBM Plex Mono Text</vt:lpstr>
      <vt:lpstr>SF Pro</vt:lpstr>
      <vt:lpstr>Arial</vt:lpstr>
      <vt:lpstr>Calibri</vt:lpstr>
      <vt:lpstr>Calibri Light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Chun Kong Mak</cp:lastModifiedBy>
  <cp:revision>290</cp:revision>
  <dcterms:created xsi:type="dcterms:W3CDTF">2021-04-29T18:58:00Z</dcterms:created>
  <dcterms:modified xsi:type="dcterms:W3CDTF">2024-07-26T12:46:49Z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